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4" r:id="rId5"/>
    <p:sldMasterId id="214748366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DAA8D6F-8F97-4FF8-8842-64F5EBA5AB79}">
  <a:tblStyle styleId="{3DAA8D6F-8F97-4FF8-8842-64F5EBA5AB7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94ee7a9edd_0_113:notes"/>
          <p:cNvSpPr txBox="1"/>
          <p:nvPr>
            <p:ph idx="1" type="body"/>
          </p:nvPr>
        </p:nvSpPr>
        <p:spPr>
          <a:xfrm>
            <a:off x="662048" y="3931632"/>
            <a:ext cx="5296800" cy="32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86025" lIns="86025" spcFirstLastPara="1" rIns="86025" wrap="square" tIns="8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g94ee7a9edd_0_113:notes"/>
          <p:cNvSpPr/>
          <p:nvPr>
            <p:ph idx="2" type="sldImg"/>
          </p:nvPr>
        </p:nvSpPr>
        <p:spPr>
          <a:xfrm>
            <a:off x="662047" y="1021202"/>
            <a:ext cx="5296500" cy="2757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93a90fa51e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93a90fa51e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93a90fa51e_0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93a90fa51e_0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93a90fa51e_0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93a90fa51e_0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93a90fa51e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93a90fa51e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93a90fa51e_0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556e4ce6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556e4ce6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9556e4ce6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9556e4ce6a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9556e4ce6a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9556e4ce6a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9556e4ce6a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9556e4ce6a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9556e4ce6a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9556e4ce6a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9556e4ce6a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9556e4ce6a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99065107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99065107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9b1e37ccb5_0_1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g9b1e37ccb5_0_1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a06da73a45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a06da73a45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94ee7a9edd_0_1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94ee7a9edd_0_1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94ee7a9edd_0_1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a39dc6b58f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a39dc6b58f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9e88d8345b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9e88d8345b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9e88d8345b_0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9e88d8345b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9e88d8345b_0_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9e88d8345b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9e88d8345b_0_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9e88d8345b_0_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9fa5331005_0_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9fa5331005_0_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9fa5331005_0_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9fa5331005_0_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9fa5331005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9fa5331005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e88d8345b_0_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9e88d8345b_0_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9fa5331005_0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9fa5331005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94ee7a9edd_0_1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94ee7a9edd_0_1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94ee7a9edd_0_1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9fa5331005_0_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9fa5331005_0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9fa5331005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9fa5331005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a74ec0d494_0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a74ec0d494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9fa5331005_0_1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9fa5331005_0_1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9fa5331005_0_1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9fa5331005_0_1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9fa5331005_0_1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9fa5331005_0_1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a74ec0d494_0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ga74ec0d494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a74ec0d4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a74ec0d4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a9dde652f7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a9dde652f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a9dde652f7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ga9dde652f7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93a90fa51e_0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93a90fa51e_0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93a90fa51e_0_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ac4a962ff8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ac4a962ff8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a2b1f8d8e8_0_1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a2b1f8d8e8_0_1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a2b1f8d8e8_0_1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a2b1f8d8e8_0_1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a2b1f8d8e8_0_1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ga2b1f8d8e8_0_1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a9dde652f7_0_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ga9dde652f7_0_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a2bced1663_0_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ga2bced1663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a2b1f8d8e8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a2b1f8d8e8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a2b1f8d8e8_0_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ga2b1f8d8e8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a2b1f8d8e8_0_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ga2b1f8d8e8_0_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a2bced1663_0_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a2bced1663_0_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93a90fa51e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93a90fa51e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93a90fa51e_0_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a2bced1663_0_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ga2bced1663_0_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a2bced1663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ga2bced1663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a2bced1663_0_1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ga2bced1663_0_1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a9dde652f7_0_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ga9dde652f7_0_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ac4a962ff8_0_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gac4a962ff8_0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ac4a962ff8_0_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gac4a962ff8_0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ac4a962ff8_0_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gac4a962ff8_0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ac4a962ff8_0_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gac4a962ff8_0_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ac4a962ff8_0_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gac4a962ff8_0_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a2bced1663_0_1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ga2bced1663_0_1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3a90fa51e_0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93a90fa51e_0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93a90fa51e_0_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ac89b79b44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gac89b79b44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ac899d9817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gac899d981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94ee7a9edd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94ee7a9edd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94ee7a9edd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93a90fa51e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93a90fa51e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93a90fa51e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3a90fa51e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93a90fa51e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93a90fa51e_0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tandard header only">
  <p:cSld name="Content page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b="23989" l="0" r="0" t="0"/>
          <a:stretch/>
        </p:blipFill>
        <p:spPr>
          <a:xfrm>
            <a:off x="148057" y="128897"/>
            <a:ext cx="318848" cy="3431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" name="Google Shape;52;p13"/>
          <p:cNvCxnSpPr/>
          <p:nvPr/>
        </p:nvCxnSpPr>
        <p:spPr>
          <a:xfrm>
            <a:off x="1" y="555089"/>
            <a:ext cx="8858400" cy="0"/>
          </a:xfrm>
          <a:prstGeom prst="straightConnector1">
            <a:avLst/>
          </a:prstGeom>
          <a:noFill/>
          <a:ln cap="flat" cmpd="sng" w="38100">
            <a:solidFill>
              <a:srgbClr val="EE4D2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" name="Google Shape;53;p13"/>
          <p:cNvSpPr/>
          <p:nvPr/>
        </p:nvSpPr>
        <p:spPr>
          <a:xfrm>
            <a:off x="8919892" y="515687"/>
            <a:ext cx="76200" cy="75600"/>
          </a:xfrm>
          <a:prstGeom prst="ellipse">
            <a:avLst/>
          </a:prstGeom>
          <a:solidFill>
            <a:srgbClr val="FF6600"/>
          </a:solidFill>
          <a:ln cap="flat" cmpd="sng" w="9525">
            <a:solidFill>
              <a:srgbClr val="FF6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450" lIns="28925" spcFirstLastPara="1" rIns="28925" wrap="square" tIns="1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3"/>
          <p:cNvSpPr txBox="1"/>
          <p:nvPr>
            <p:ph type="title"/>
          </p:nvPr>
        </p:nvSpPr>
        <p:spPr>
          <a:xfrm>
            <a:off x="533180" y="89320"/>
            <a:ext cx="80778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946731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275" lIns="38575" spcFirstLastPara="1" rIns="38575" wrap="square" tIns="19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533180" y="933253"/>
            <a:ext cx="80778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3"/>
          <p:cNvSpPr txBox="1"/>
          <p:nvPr/>
        </p:nvSpPr>
        <p:spPr>
          <a:xfrm>
            <a:off x="1311830" y="4811314"/>
            <a:ext cx="66636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25" lIns="67475" spcFirstLastPara="1" rIns="67475" wrap="square" tIns="41025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Times New Roman"/>
              <a:buNone/>
            </a:pPr>
            <a:r>
              <a:rPr b="0" i="0" lang="en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TWO_COLUMNS 拷贝 4" showMasterSp="0">
  <p:cSld name="TITLE_AND_TWO_COLUMNS 拷贝 4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482689" y="235474"/>
            <a:ext cx="84258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/>
          <p:nvPr/>
        </p:nvSpPr>
        <p:spPr>
          <a:xfrm flipH="1" rot="10800000">
            <a:off x="494557" y="503060"/>
            <a:ext cx="8154600" cy="19800"/>
          </a:xfrm>
          <a:prstGeom prst="roundRect">
            <a:avLst>
              <a:gd fmla="val 50000" name="adj"/>
            </a:avLst>
          </a:prstGeom>
          <a:solidFill>
            <a:srgbClr val="5A8DF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563960" y="4703791"/>
            <a:ext cx="3195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/>
            </a:lvl1pPr>
            <a:lvl2pPr indent="0" lvl="1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/>
            </a:lvl2pPr>
            <a:lvl3pPr indent="0" lvl="2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/>
            </a:lvl3pPr>
            <a:lvl4pPr indent="0" lvl="3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/>
            </a:lvl4pPr>
            <a:lvl5pPr indent="0" lvl="4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/>
            </a:lvl5pPr>
            <a:lvl6pPr indent="0" lvl="5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/>
            </a:lvl6pPr>
            <a:lvl7pPr indent="0" lvl="6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/>
            </a:lvl7pPr>
            <a:lvl8pPr indent="0" lvl="7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/>
            </a:lvl8pPr>
            <a:lvl9pPr indent="0" lvl="8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Group 6.png" id="62" name="Google Shape;62;p14"/>
          <p:cNvPicPr preferRelativeResize="0"/>
          <p:nvPr/>
        </p:nvPicPr>
        <p:blipFill rotWithShape="1">
          <a:blip r:embed="rId2">
            <a:alphaModFix/>
          </a:blip>
          <a:srcRect b="26297" l="0" r="0" t="0"/>
          <a:stretch/>
        </p:blipFill>
        <p:spPr>
          <a:xfrm>
            <a:off x="51147" y="232628"/>
            <a:ext cx="391660" cy="308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938" y="614753"/>
            <a:ext cx="991938" cy="140451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6"/>
          <p:cNvSpPr txBox="1"/>
          <p:nvPr>
            <p:ph type="ctrTitle"/>
          </p:nvPr>
        </p:nvSpPr>
        <p:spPr>
          <a:xfrm>
            <a:off x="1143000" y="2156378"/>
            <a:ext cx="6858000" cy="105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1" type="subTitle"/>
          </p:nvPr>
        </p:nvSpPr>
        <p:spPr>
          <a:xfrm>
            <a:off x="1143000" y="3215551"/>
            <a:ext cx="68580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BDBDBD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75707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433209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66865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275" lIns="38575" spcFirstLastPara="1" rIns="38575" wrap="square" tIns="19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6"/>
          <p:cNvSpPr txBox="1"/>
          <p:nvPr/>
        </p:nvSpPr>
        <p:spPr>
          <a:xfrm>
            <a:off x="0" y="4328516"/>
            <a:ext cx="9144000" cy="843600"/>
          </a:xfrm>
          <a:prstGeom prst="rect">
            <a:avLst/>
          </a:prstGeom>
          <a:solidFill>
            <a:srgbClr val="EE4D2D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tandard header only">
  <p:cSld name="Content page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 rotWithShape="1">
          <a:blip r:embed="rId2">
            <a:alphaModFix/>
          </a:blip>
          <a:srcRect b="23989" l="0" r="0" t="0"/>
          <a:stretch/>
        </p:blipFill>
        <p:spPr>
          <a:xfrm>
            <a:off x="148057" y="128897"/>
            <a:ext cx="318848" cy="3431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" name="Google Shape;75;p17"/>
          <p:cNvCxnSpPr/>
          <p:nvPr/>
        </p:nvCxnSpPr>
        <p:spPr>
          <a:xfrm>
            <a:off x="1" y="555089"/>
            <a:ext cx="8858400" cy="0"/>
          </a:xfrm>
          <a:prstGeom prst="straightConnector1">
            <a:avLst/>
          </a:prstGeom>
          <a:noFill/>
          <a:ln cap="flat" cmpd="sng" w="38100">
            <a:solidFill>
              <a:srgbClr val="EE4D2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6" name="Google Shape;76;p17"/>
          <p:cNvSpPr/>
          <p:nvPr/>
        </p:nvSpPr>
        <p:spPr>
          <a:xfrm>
            <a:off x="8919892" y="515687"/>
            <a:ext cx="76200" cy="75600"/>
          </a:xfrm>
          <a:prstGeom prst="ellipse">
            <a:avLst/>
          </a:prstGeom>
          <a:solidFill>
            <a:srgbClr val="FF6600"/>
          </a:solidFill>
          <a:ln cap="flat" cmpd="sng" w="9525">
            <a:solidFill>
              <a:srgbClr val="FF66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4450" lIns="28925" spcFirstLastPara="1" rIns="28925" wrap="square" tIns="144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7"/>
          <p:cNvSpPr txBox="1"/>
          <p:nvPr>
            <p:ph type="title"/>
          </p:nvPr>
        </p:nvSpPr>
        <p:spPr>
          <a:xfrm>
            <a:off x="533180" y="89320"/>
            <a:ext cx="80778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51425" lIns="51425" spcFirstLastPara="1" rIns="51425" wrap="square" tIns="5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None/>
              <a:defRPr b="1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12" type="sldNum"/>
          </p:nvPr>
        </p:nvSpPr>
        <p:spPr>
          <a:xfrm>
            <a:off x="6946731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275" lIns="38575" spcFirstLastPara="1" rIns="38575" wrap="square" tIns="19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533180" y="933253"/>
            <a:ext cx="8077800" cy="28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17"/>
          <p:cNvSpPr txBox="1"/>
          <p:nvPr/>
        </p:nvSpPr>
        <p:spPr>
          <a:xfrm>
            <a:off x="1311830" y="4811314"/>
            <a:ext cx="66636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3725" lIns="67475" spcFirstLastPara="1" rIns="67475" wrap="square" tIns="41025">
            <a:noAutofit/>
          </a:bodyPr>
          <a:lstStyle/>
          <a:p>
            <a:pPr indent="0" lvl="0" marL="0" marR="0" rtl="0" algn="ctr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800"/>
              <a:buFont typeface="Times New Roman"/>
              <a:buNone/>
            </a:pPr>
            <a:r>
              <a:rPr b="0" i="0" lang="en" sz="800" u="none" cap="none" strike="noStrik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Private &amp; Confidential</a:t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18"/>
          <p:cNvGrpSpPr/>
          <p:nvPr/>
        </p:nvGrpSpPr>
        <p:grpSpPr>
          <a:xfrm>
            <a:off x="0" y="410846"/>
            <a:ext cx="8978033" cy="31140"/>
            <a:chOff x="173" y="457"/>
            <a:chExt cx="6004" cy="26"/>
          </a:xfrm>
        </p:grpSpPr>
        <p:cxnSp>
          <p:nvCxnSpPr>
            <p:cNvPr id="83" name="Google Shape;83;p18"/>
            <p:cNvCxnSpPr/>
            <p:nvPr/>
          </p:nvCxnSpPr>
          <p:spPr>
            <a:xfrm>
              <a:off x="173" y="483"/>
              <a:ext cx="6000" cy="0"/>
            </a:xfrm>
            <a:prstGeom prst="straightConnector1">
              <a:avLst/>
            </a:prstGeom>
            <a:noFill/>
            <a:ln cap="flat" cmpd="sng" w="38100">
              <a:solidFill>
                <a:srgbClr val="FF66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84" name="Google Shape;84;p18"/>
            <p:cNvSpPr/>
            <p:nvPr/>
          </p:nvSpPr>
          <p:spPr>
            <a:xfrm>
              <a:off x="6177" y="457"/>
              <a:ext cx="0" cy="0"/>
            </a:xfrm>
            <a:prstGeom prst="ellipse">
              <a:avLst/>
            </a:prstGeom>
            <a:solidFill>
              <a:srgbClr val="FF6600"/>
            </a:solidFill>
            <a:ln cap="flat" cmpd="sng" w="9525">
              <a:solidFill>
                <a:srgbClr val="FF66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5" name="Google Shape;85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2160" y="80901"/>
            <a:ext cx="300900" cy="3009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8"/>
          <p:cNvSpPr txBox="1"/>
          <p:nvPr>
            <p:ph idx="10" type="dt"/>
          </p:nvPr>
        </p:nvSpPr>
        <p:spPr>
          <a:xfrm>
            <a:off x="456481" y="4685534"/>
            <a:ext cx="21198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i="0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type="title"/>
          </p:nvPr>
        </p:nvSpPr>
        <p:spPr>
          <a:xfrm>
            <a:off x="462938" y="80905"/>
            <a:ext cx="82182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6946731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275" lIns="38575" spcFirstLastPara="1" rIns="38575" wrap="square" tIns="19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rive.google.com/file/d/1fXjVR_McPPEvwe9QGRl3lGLatvHaPC8Q/view?usp=sharing" TargetMode="External"/><Relationship Id="rId4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Relationship Id="rId4" Type="http://schemas.openxmlformats.org/officeDocument/2006/relationships/image" Target="../media/image27.png"/><Relationship Id="rId5" Type="http://schemas.openxmlformats.org/officeDocument/2006/relationships/image" Target="../media/image19.png"/><Relationship Id="rId6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png"/><Relationship Id="rId4" Type="http://schemas.openxmlformats.org/officeDocument/2006/relationships/image" Target="../media/image28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colab.research.google.com/drive/1EK2lf-y787VAyY05Wkci44bniGkphwAx?usp=sharing" TargetMode="External"/><Relationship Id="rId4" Type="http://schemas.openxmlformats.org/officeDocument/2006/relationships/hyperlink" Target="https://drive.google.com/file/d/1bkhSBRX5pXdeyWx3DsuHdck4zap09At5/view?usp=sharing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Relationship Id="rId4" Type="http://schemas.openxmlformats.org/officeDocument/2006/relationships/image" Target="../media/image48.png"/><Relationship Id="rId5" Type="http://schemas.openxmlformats.org/officeDocument/2006/relationships/image" Target="../media/image5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Relationship Id="rId4" Type="http://schemas.openxmlformats.org/officeDocument/2006/relationships/image" Target="../media/image41.png"/><Relationship Id="rId5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9.png"/><Relationship Id="rId4" Type="http://schemas.openxmlformats.org/officeDocument/2006/relationships/image" Target="../media/image42.png"/><Relationship Id="rId5" Type="http://schemas.openxmlformats.org/officeDocument/2006/relationships/image" Target="../media/image5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1.png"/><Relationship Id="rId4" Type="http://schemas.openxmlformats.org/officeDocument/2006/relationships/image" Target="../media/image43.png"/><Relationship Id="rId5" Type="http://schemas.openxmlformats.org/officeDocument/2006/relationships/image" Target="../media/image4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6.png"/><Relationship Id="rId4" Type="http://schemas.openxmlformats.org/officeDocument/2006/relationships/image" Target="../media/image5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8.png"/><Relationship Id="rId4" Type="http://schemas.openxmlformats.org/officeDocument/2006/relationships/image" Target="../media/image63.png"/><Relationship Id="rId5" Type="http://schemas.openxmlformats.org/officeDocument/2006/relationships/image" Target="../media/image61.png"/><Relationship Id="rId6" Type="http://schemas.openxmlformats.org/officeDocument/2006/relationships/image" Target="../media/image5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6.png"/><Relationship Id="rId4" Type="http://schemas.openxmlformats.org/officeDocument/2006/relationships/image" Target="../media/image65.png"/><Relationship Id="rId5" Type="http://schemas.openxmlformats.org/officeDocument/2006/relationships/image" Target="../media/image60.png"/><Relationship Id="rId6" Type="http://schemas.openxmlformats.org/officeDocument/2006/relationships/image" Target="../media/image6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colab.research.google.com/drive/1A7opKZoNe2wcHaBU5F0b0AzoE4Jf13Rt?usp=sharing" TargetMode="External"/><Relationship Id="rId4" Type="http://schemas.openxmlformats.org/officeDocument/2006/relationships/hyperlink" Target="https://colab.research.google.com/drive/1EK2lf-y787VAyY05Wkci44bniGkphwAx?usp=sharing" TargetMode="External"/><Relationship Id="rId9" Type="http://schemas.openxmlformats.org/officeDocument/2006/relationships/hyperlink" Target="https://drive.google.com/drive/folders/1oV3KPLyNgGaODtCNYSJJuGg_XGyD1-2L?usp=sharing" TargetMode="External"/><Relationship Id="rId5" Type="http://schemas.openxmlformats.org/officeDocument/2006/relationships/hyperlink" Target="https://colab.research.google.com/drive/1XPnFxt86ydVJv7p1hjZiEtW2-Wxmjy3y?usp=sharing" TargetMode="External"/><Relationship Id="rId6" Type="http://schemas.openxmlformats.org/officeDocument/2006/relationships/hyperlink" Target="https://drive.google.com/file/d/1IZLGClt1e6s6-uqDVdTnj01kBqNyMvZy/view?usp=sharing" TargetMode="External"/><Relationship Id="rId7" Type="http://schemas.openxmlformats.org/officeDocument/2006/relationships/hyperlink" Target="https://drive.google.com/file/d/1bkhSBRX5pXdeyWx3DsuHdck4zap09At5/view?usp=sharing" TargetMode="External"/><Relationship Id="rId8" Type="http://schemas.openxmlformats.org/officeDocument/2006/relationships/hyperlink" Target="https://drive.google.com/drive/folders/1kJXregCKHTHrset803ymG93QxdXw-z9i?usp=sharin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www.google.com/search?rlz=1C5CHFA_enSG928SG928&amp;sxsrf=ALeKk004C53M8tqNCicDFaY6XzsD6x_Mcg:1605670586119&amp;q=separate&amp;spell=1&amp;sa=X&amp;ved=2ahUKEwjtu6WHlYvtAhUy73MBHaj_ChQQkeECKAB6BAgbEDA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1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/>
        </p:nvSpPr>
        <p:spPr>
          <a:xfrm>
            <a:off x="0" y="4299900"/>
            <a:ext cx="9144000" cy="843600"/>
          </a:xfrm>
          <a:prstGeom prst="rect">
            <a:avLst/>
          </a:prstGeom>
          <a:solidFill>
            <a:srgbClr val="F1592A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9"/>
          <p:cNvSpPr txBox="1"/>
          <p:nvPr>
            <p:ph idx="1" type="subTitle"/>
          </p:nvPr>
        </p:nvSpPr>
        <p:spPr>
          <a:xfrm>
            <a:off x="694475" y="2558650"/>
            <a:ext cx="7744200" cy="13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" sz="2400">
                <a:solidFill>
                  <a:srgbClr val="F1592A"/>
                </a:solidFill>
              </a:rPr>
              <a:t>Progress Update</a:t>
            </a:r>
            <a:endParaRPr b="1" sz="2400">
              <a:solidFill>
                <a:srgbClr val="F1592A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</a:pPr>
            <a:r>
              <a:t/>
            </a:r>
            <a:endParaRPr b="1" sz="2400">
              <a:solidFill>
                <a:srgbClr val="F1592A"/>
              </a:solidFill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b="1" lang="en" sz="1400">
                <a:solidFill>
                  <a:srgbClr val="666666"/>
                </a:solidFill>
              </a:rPr>
              <a:t>Lin Yuling - Data Science (Credit) Intern</a:t>
            </a:r>
            <a:endParaRPr b="1" sz="1400">
              <a:solidFill>
                <a:srgbClr val="666666"/>
              </a:solidFill>
            </a:endParaRPr>
          </a:p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89154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533180" y="89320"/>
            <a:ext cx="8077800" cy="4224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28 Aug - 4 Sept, week 4</a:t>
            </a:r>
            <a:endParaRPr/>
          </a:p>
        </p:txBody>
      </p:sp>
      <p:sp>
        <p:nvSpPr>
          <p:cNvPr id="176" name="Google Shape;176;p28"/>
          <p:cNvSpPr txBox="1"/>
          <p:nvPr>
            <p:ph idx="12" type="sldNum"/>
          </p:nvPr>
        </p:nvSpPr>
        <p:spPr>
          <a:xfrm>
            <a:off x="6946731" y="4767262"/>
            <a:ext cx="2057400" cy="273900"/>
          </a:xfrm>
          <a:prstGeom prst="rect">
            <a:avLst/>
          </a:prstGeom>
        </p:spPr>
        <p:txBody>
          <a:bodyPr anchorCtr="0" anchor="ctr" bIns="19275" lIns="38575" spcFirstLastPara="1" rIns="38575" wrap="square" tIns="19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7" name="Google Shape;177;p28"/>
          <p:cNvSpPr txBox="1"/>
          <p:nvPr>
            <p:ph idx="1" type="body"/>
          </p:nvPr>
        </p:nvSpPr>
        <p:spPr>
          <a:xfrm>
            <a:off x="199725" y="607050"/>
            <a:ext cx="8630100" cy="4327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2 &amp; 4: Goodness of output  -- functions to generate evaluating DFs  (GPS 1M - </a:t>
            </a:r>
            <a:r>
              <a:rPr b="1" lang="en" sz="1500">
                <a:solidFill>
                  <a:srgbClr val="FF0000"/>
                </a:solidFill>
              </a:rPr>
              <a:t>run 2</a:t>
            </a:r>
            <a:r>
              <a:rPr b="1" lang="en" sz="1500"/>
              <a:t>)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Toad &lt; diy &lt; ds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Toad: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DIY: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DS scorecard: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750" y="3507950"/>
            <a:ext cx="7296049" cy="13192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9" name="Google Shape;17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1750" y="2287350"/>
            <a:ext cx="7229374" cy="109123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0" name="Google Shape;18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1750" y="1091023"/>
            <a:ext cx="7400825" cy="11391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533180" y="89320"/>
            <a:ext cx="8077800" cy="4224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28 Aug - 4 Sept, week 4</a:t>
            </a:r>
            <a:endParaRPr/>
          </a:p>
        </p:txBody>
      </p:sp>
      <p:sp>
        <p:nvSpPr>
          <p:cNvPr id="187" name="Google Shape;187;p29"/>
          <p:cNvSpPr txBox="1"/>
          <p:nvPr>
            <p:ph idx="12" type="sldNum"/>
          </p:nvPr>
        </p:nvSpPr>
        <p:spPr>
          <a:xfrm>
            <a:off x="6946731" y="4767262"/>
            <a:ext cx="2057400" cy="273900"/>
          </a:xfrm>
          <a:prstGeom prst="rect">
            <a:avLst/>
          </a:prstGeom>
        </p:spPr>
        <p:txBody>
          <a:bodyPr anchorCtr="0" anchor="ctr" bIns="19275" lIns="38575" spcFirstLastPara="1" rIns="38575" wrap="square" tIns="19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29"/>
          <p:cNvSpPr txBox="1"/>
          <p:nvPr>
            <p:ph idx="1" type="body"/>
          </p:nvPr>
        </p:nvSpPr>
        <p:spPr>
          <a:xfrm>
            <a:off x="533100" y="607052"/>
            <a:ext cx="8077800" cy="3643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2 &amp; 4: Goodness of output  -- functions to generate evaluating DFs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-Qn: should we use some metrics to show how badrates are different across bins? 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Eg standard </a:t>
            </a:r>
            <a:r>
              <a:rPr b="1" lang="en" sz="1500"/>
              <a:t>deviation</a:t>
            </a:r>
            <a:r>
              <a:rPr b="1" lang="en" sz="1500"/>
              <a:t> ?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type="title"/>
          </p:nvPr>
        </p:nvSpPr>
        <p:spPr>
          <a:xfrm>
            <a:off x="533180" y="89320"/>
            <a:ext cx="8077800" cy="4224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5 - week 8</a:t>
            </a:r>
            <a:endParaRPr/>
          </a:p>
        </p:txBody>
      </p:sp>
      <p:sp>
        <p:nvSpPr>
          <p:cNvPr id="195" name="Google Shape;195;p30"/>
          <p:cNvSpPr txBox="1"/>
          <p:nvPr>
            <p:ph idx="12" type="sldNum"/>
          </p:nvPr>
        </p:nvSpPr>
        <p:spPr>
          <a:xfrm>
            <a:off x="6946731" y="4767262"/>
            <a:ext cx="2057400" cy="273900"/>
          </a:xfrm>
          <a:prstGeom prst="rect">
            <a:avLst/>
          </a:prstGeom>
        </p:spPr>
        <p:txBody>
          <a:bodyPr anchorCtr="0" anchor="ctr" bIns="19275" lIns="38575" spcFirstLastPara="1" rIns="38575" wrap="square" tIns="19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30"/>
          <p:cNvSpPr txBox="1"/>
          <p:nvPr>
            <p:ph idx="1" type="body"/>
          </p:nvPr>
        </p:nvSpPr>
        <p:spPr>
          <a:xfrm>
            <a:off x="533100" y="607052"/>
            <a:ext cx="8077800" cy="3643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Plan for this week: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en" sz="1500"/>
              <a:t>Understand binning optimisation strategies </a:t>
            </a:r>
            <a:endParaRPr b="1" sz="15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- why toad and DIY faster? </a:t>
            </a:r>
            <a:endParaRPr b="1" sz="15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- </a:t>
            </a:r>
            <a:r>
              <a:rPr b="1" lang="en" sz="1500"/>
              <a:t>sacrifice</a:t>
            </a:r>
            <a:r>
              <a:rPr b="1" lang="en" sz="1500"/>
              <a:t> quality ?</a:t>
            </a:r>
            <a:endParaRPr b="1" sz="15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- understand book codes -&gt; draw connection to ft_eval_helper</a:t>
            </a:r>
            <a:endParaRPr b="1" sz="15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en" sz="1500"/>
              <a:t>Test and run ft_eval_helper in notebook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b="1" lang="en" sz="1500">
                <a:solidFill>
                  <a:schemeClr val="dk1"/>
                </a:solidFill>
              </a:rPr>
              <a:t>U</a:t>
            </a:r>
            <a:r>
              <a:rPr b="1" lang="en" sz="1500">
                <a:solidFill>
                  <a:schemeClr val="dk1"/>
                </a:solidFill>
              </a:rPr>
              <a:t>nderstand the functions</a:t>
            </a:r>
            <a:endParaRPr b="1" sz="1500">
              <a:solidFill>
                <a:schemeClr val="dk1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b="1" lang="en" sz="1500"/>
              <a:t>Write documentation along the way</a:t>
            </a:r>
            <a:endParaRPr b="1"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AutoNum type="romanLcPeriod"/>
            </a:pPr>
            <a:r>
              <a:rPr b="1" lang="en" sz="1500">
                <a:solidFill>
                  <a:schemeClr val="dk1"/>
                </a:solidFill>
              </a:rPr>
              <a:t>Insert print() under each functions see the flow</a:t>
            </a:r>
            <a:endParaRPr b="1" sz="1500"/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SzPts val="1500"/>
              <a:buAutoNum type="romanLcPeriod"/>
            </a:pPr>
            <a:r>
              <a:rPr b="1" lang="en" sz="1500"/>
              <a:t>Flowchart that shows data flow &amp; function calls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b="1" lang="en" sz="1500"/>
              <a:t>Optimise with toad / book codes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b="1" lang="en" sz="1500"/>
              <a:t>Do not lose too much quality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 txBox="1"/>
          <p:nvPr>
            <p:ph type="title"/>
          </p:nvPr>
        </p:nvSpPr>
        <p:spPr>
          <a:xfrm>
            <a:off x="533180" y="89320"/>
            <a:ext cx="8077800" cy="4224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7-11</a:t>
            </a:r>
            <a:r>
              <a:rPr lang="en"/>
              <a:t> Sept, week 5</a:t>
            </a:r>
            <a:endParaRPr/>
          </a:p>
        </p:txBody>
      </p:sp>
      <p:sp>
        <p:nvSpPr>
          <p:cNvPr id="203" name="Google Shape;203;p31"/>
          <p:cNvSpPr txBox="1"/>
          <p:nvPr>
            <p:ph idx="12" type="sldNum"/>
          </p:nvPr>
        </p:nvSpPr>
        <p:spPr>
          <a:xfrm>
            <a:off x="6946731" y="4767262"/>
            <a:ext cx="2057400" cy="273900"/>
          </a:xfrm>
          <a:prstGeom prst="rect">
            <a:avLst/>
          </a:prstGeom>
        </p:spPr>
        <p:txBody>
          <a:bodyPr anchorCtr="0" anchor="ctr" bIns="19275" lIns="38575" spcFirstLastPara="1" rIns="38575" wrap="square" tIns="19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" name="Google Shape;204;p31"/>
          <p:cNvSpPr txBox="1"/>
          <p:nvPr>
            <p:ph idx="1" type="body"/>
          </p:nvPr>
        </p:nvSpPr>
        <p:spPr>
          <a:xfrm>
            <a:off x="533100" y="607050"/>
            <a:ext cx="8077800" cy="3921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取得的进展：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en" sz="1500">
                <a:solidFill>
                  <a:schemeClr val="dk1"/>
                </a:solidFill>
              </a:rPr>
              <a:t>自定义函数，分析代码function call → 有python library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en" sz="1500"/>
              <a:t>了解代码function call，flow chart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en" sz="1500"/>
              <a:t>和cheyu答疑 </a:t>
            </a:r>
            <a:r>
              <a:rPr b="1" lang="en" sz="1500">
                <a:solidFill>
                  <a:schemeClr val="dk1"/>
                </a:solidFill>
              </a:rPr>
              <a:t>+ 作者comment </a:t>
            </a:r>
            <a:r>
              <a:rPr b="1" lang="en" sz="1500"/>
              <a:t>→ 确定分箱逻辑，优化方向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本周计划：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en" sz="1500"/>
              <a:t>利用 library 完善functional call flow chart, + Data flow (input output)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en" sz="1500"/>
              <a:t>basic documentation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en" sz="1500"/>
              <a:t>学习 Python multi-processing，试拆解简单的 for loop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b="1" lang="en" sz="1500"/>
              <a:t>Pandas - parallel - 尽量内部实现 - 不要自己写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b="1" lang="en" sz="1500"/>
              <a:t>Dask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AutoNum type="alphaLcPeriod"/>
            </a:pPr>
            <a:r>
              <a:rPr b="1" lang="en" sz="1500">
                <a:solidFill>
                  <a:srgbClr val="FF0000"/>
                </a:solidFill>
              </a:rPr>
              <a:t>做成 package -- 三种 方法都实现</a:t>
            </a:r>
            <a:endParaRPr b="1" sz="1500">
              <a:solidFill>
                <a:srgbClr val="FF0000"/>
              </a:solidFill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AutoNum type="romanLcPeriod"/>
            </a:pPr>
            <a:r>
              <a:rPr b="1" lang="en" sz="1500">
                <a:solidFill>
                  <a:srgbClr val="FF0000"/>
                </a:solidFill>
              </a:rPr>
              <a:t>先一种：留一个口</a:t>
            </a:r>
            <a:endParaRPr b="1" sz="1500">
              <a:solidFill>
                <a:srgbClr val="FF0000"/>
              </a:solidFill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AutoNum type="romanLcPeriod"/>
            </a:pPr>
            <a:r>
              <a:rPr b="1" lang="en" sz="1500">
                <a:solidFill>
                  <a:srgbClr val="FF0000"/>
                </a:solidFill>
              </a:rPr>
              <a:t>Min_sample：percentage 和 绝对数量分开 - 如果都设都要满足</a:t>
            </a:r>
            <a:endParaRPr b="1" sz="15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>
            <p:ph type="title"/>
          </p:nvPr>
        </p:nvSpPr>
        <p:spPr>
          <a:xfrm>
            <a:off x="533180" y="89320"/>
            <a:ext cx="8077800" cy="4224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7-11 Sept, week 5</a:t>
            </a:r>
            <a:endParaRPr/>
          </a:p>
        </p:txBody>
      </p:sp>
      <p:sp>
        <p:nvSpPr>
          <p:cNvPr id="211" name="Google Shape;211;p32"/>
          <p:cNvSpPr txBox="1"/>
          <p:nvPr>
            <p:ph idx="12" type="sldNum"/>
          </p:nvPr>
        </p:nvSpPr>
        <p:spPr>
          <a:xfrm>
            <a:off x="6946731" y="4767262"/>
            <a:ext cx="2057400" cy="273900"/>
          </a:xfrm>
          <a:prstGeom prst="rect">
            <a:avLst/>
          </a:prstGeom>
        </p:spPr>
        <p:txBody>
          <a:bodyPr anchorCtr="0" anchor="ctr" bIns="19275" lIns="38575" spcFirstLastPara="1" rIns="38575" wrap="square" tIns="19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533100" y="607052"/>
            <a:ext cx="8077800" cy="3643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b="1" lang="en" sz="1500"/>
              <a:t>确认function call 关系和试运行中的顺序（data：1 flag 2 features）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13" name="Google Shape;2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350" y="1163250"/>
            <a:ext cx="3543350" cy="387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4225" y="1112025"/>
            <a:ext cx="3136701" cy="3980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>
            <p:ph type="title"/>
          </p:nvPr>
        </p:nvSpPr>
        <p:spPr>
          <a:xfrm>
            <a:off x="533180" y="89320"/>
            <a:ext cx="8077800" cy="4224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7-11 Sept, week 5</a:t>
            </a:r>
            <a:endParaRPr/>
          </a:p>
        </p:txBody>
      </p:sp>
      <p:sp>
        <p:nvSpPr>
          <p:cNvPr id="221" name="Google Shape;221;p33"/>
          <p:cNvSpPr txBox="1"/>
          <p:nvPr>
            <p:ph idx="12" type="sldNum"/>
          </p:nvPr>
        </p:nvSpPr>
        <p:spPr>
          <a:xfrm>
            <a:off x="6946731" y="4767262"/>
            <a:ext cx="2057400" cy="273900"/>
          </a:xfrm>
          <a:prstGeom prst="rect">
            <a:avLst/>
          </a:prstGeom>
        </p:spPr>
        <p:txBody>
          <a:bodyPr anchorCtr="0" anchor="ctr" bIns="19275" lIns="38575" spcFirstLastPara="1" rIns="38575" wrap="square" tIns="19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33"/>
          <p:cNvSpPr txBox="1"/>
          <p:nvPr>
            <p:ph idx="1" type="body"/>
          </p:nvPr>
        </p:nvSpPr>
        <p:spPr>
          <a:xfrm>
            <a:off x="533100" y="607052"/>
            <a:ext cx="8077800" cy="3643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2. Flow chart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u="sng">
                <a:solidFill>
                  <a:srgbClr val="FFFFFF"/>
                </a:solidFill>
                <a:highlight>
                  <a:srgbClr val="3FA2F5"/>
                </a:highlight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https://drive.google.com/file/d/1fXjVR_McPPEvwe9QGRl3lGLatvHaPC8Q/view?usp=sharing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有其他的library 比如 pyinstrument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更具体，也可以分析时间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利用这些library完善flowchart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+"/>
            </a:pPr>
            <a:r>
              <a:rPr b="1" lang="en" sz="1500"/>
              <a:t>Include data flow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</p:txBody>
      </p:sp>
      <p:pic>
        <p:nvPicPr>
          <p:cNvPr id="223" name="Google Shape;22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4148" y="1068775"/>
            <a:ext cx="4706451" cy="400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533180" y="89320"/>
            <a:ext cx="8077800" cy="4224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7-11 Sept, week 5</a:t>
            </a:r>
            <a:endParaRPr/>
          </a:p>
        </p:txBody>
      </p:sp>
      <p:sp>
        <p:nvSpPr>
          <p:cNvPr id="230" name="Google Shape;230;p34"/>
          <p:cNvSpPr txBox="1"/>
          <p:nvPr>
            <p:ph idx="12" type="sldNum"/>
          </p:nvPr>
        </p:nvSpPr>
        <p:spPr>
          <a:xfrm>
            <a:off x="6946731" y="4767262"/>
            <a:ext cx="2057400" cy="273900"/>
          </a:xfrm>
          <a:prstGeom prst="rect">
            <a:avLst/>
          </a:prstGeom>
        </p:spPr>
        <p:txBody>
          <a:bodyPr anchorCtr="0" anchor="ctr" bIns="19275" lIns="38575" spcFirstLastPara="1" rIns="38575" wrap="square" tIns="19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1" name="Google Shape;231;p34"/>
          <p:cNvSpPr txBox="1"/>
          <p:nvPr>
            <p:ph idx="1" type="body"/>
          </p:nvPr>
        </p:nvSpPr>
        <p:spPr>
          <a:xfrm>
            <a:off x="165700" y="511725"/>
            <a:ext cx="8077800" cy="4631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3. 答疑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en" sz="1500"/>
              <a:t>确定参数定义-- 最后尽量统一命名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en" sz="1500"/>
              <a:t>分箱逻辑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en" sz="1500"/>
              <a:t>花时间的部分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en" sz="1500"/>
              <a:t>都是 unique value 连续变量找切点</a:t>
            </a:r>
            <a:endParaRPr b="1"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en" sz="1500"/>
              <a:t>很多feature时，for loop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下一步：每周5代码review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en" sz="1500"/>
              <a:t>Multi-processing -- 不急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en" sz="1500"/>
              <a:t>仔细研究分箱部分代码 - documentation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b="1" lang="en" sz="1500"/>
              <a:t>利用library分析借鉴toad 和书本代码</a:t>
            </a:r>
            <a:endParaRPr b="1"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Char char="-"/>
            </a:pPr>
            <a:r>
              <a:rPr b="1" lang="en" sz="1500">
                <a:solidFill>
                  <a:srgbClr val="FF0000"/>
                </a:solidFill>
              </a:rPr>
              <a:t>主要是 自己写一个版本的 代码--逻辑清楚 fit transform 这些</a:t>
            </a:r>
            <a:endParaRPr b="1" sz="1500">
              <a:solidFill>
                <a:srgbClr val="FF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Char char="-"/>
            </a:pPr>
            <a:r>
              <a:rPr b="1" lang="en" sz="1500">
                <a:solidFill>
                  <a:srgbClr val="FF0000"/>
                </a:solidFill>
              </a:rPr>
              <a:t>结合书 和自己的</a:t>
            </a:r>
            <a:endParaRPr b="1" sz="1500">
              <a:solidFill>
                <a:srgbClr val="FF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Char char="-"/>
            </a:pPr>
            <a:r>
              <a:rPr b="1" lang="en" sz="1500">
                <a:solidFill>
                  <a:srgbClr val="FF0000"/>
                </a:solidFill>
              </a:rPr>
              <a:t>风格借鉴书</a:t>
            </a:r>
            <a:endParaRPr b="1" sz="1500">
              <a:solidFill>
                <a:srgbClr val="FF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Char char="-"/>
            </a:pPr>
            <a:r>
              <a:rPr b="1" lang="en" sz="1500">
                <a:solidFill>
                  <a:srgbClr val="FF0000"/>
                </a:solidFill>
              </a:rPr>
              <a:t>单调应该是可配置的参数 0 / 1</a:t>
            </a:r>
            <a:endParaRPr b="1" sz="1500">
              <a:solidFill>
                <a:srgbClr val="FF0000"/>
              </a:solidFill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Char char="-"/>
            </a:pPr>
            <a:r>
              <a:rPr b="1" lang="en" sz="1500">
                <a:solidFill>
                  <a:srgbClr val="FF0000"/>
                </a:solidFill>
              </a:rPr>
              <a:t>每周新功能 - eg 等频 tested，然后等距，把框架写出来，保证每周都是产出</a:t>
            </a:r>
            <a:endParaRPr b="1" sz="1500">
              <a:solidFill>
                <a:srgbClr val="FF0000"/>
              </a:solidFill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Char char="-"/>
            </a:pPr>
            <a:r>
              <a:rPr b="1" lang="en" sz="1500">
                <a:solidFill>
                  <a:srgbClr val="FF0000"/>
                </a:solidFill>
              </a:rPr>
              <a:t>看效率对比</a:t>
            </a:r>
            <a:endParaRPr b="1" sz="1500">
              <a:solidFill>
                <a:srgbClr val="FF0000"/>
              </a:solidFill>
            </a:endParaRPr>
          </a:p>
          <a:p>
            <a:pPr indent="-323850" lvl="2" marL="13716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Char char="-"/>
            </a:pPr>
            <a:r>
              <a:rPr b="1" lang="en" sz="1500">
                <a:solidFill>
                  <a:srgbClr val="FF0000"/>
                </a:solidFill>
              </a:rPr>
              <a:t>Cat 变量也要pass list</a:t>
            </a:r>
            <a:endParaRPr b="1" sz="1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/>
          <p:nvPr>
            <p:ph type="title"/>
          </p:nvPr>
        </p:nvSpPr>
        <p:spPr>
          <a:xfrm>
            <a:off x="533180" y="89320"/>
            <a:ext cx="8077800" cy="4224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</a:t>
            </a:r>
            <a:r>
              <a:rPr lang="en"/>
              <a:t>-18 Sept, week 6</a:t>
            </a:r>
            <a:endParaRPr/>
          </a:p>
        </p:txBody>
      </p:sp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292850" y="529500"/>
            <a:ext cx="8077800" cy="4084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代码初步 - 等频初始化 - mapping - 计算卡方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Fit / tranform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- 指定的x 目标y - 1 次 / 100 次 量化： 时间 + 对比书 output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细致的代码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写伪代码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</a:rPr>
              <a:t>自己代码过程的问题：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Initialise时简单一些 等频 vs 等距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en" sz="1500">
                <a:solidFill>
                  <a:schemeClr val="dk1"/>
                </a:solidFill>
              </a:rPr>
              <a:t>等频确保每箱都有足够数量，但是可能和outlier分到一箱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en" sz="1500">
                <a:solidFill>
                  <a:schemeClr val="dk1"/>
                </a:solidFill>
              </a:rPr>
              <a:t>等距会遇到空箱 - 书上用等距init 后再用函数解决空，小箱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AutoNum type="alphaLcPeriod"/>
            </a:pPr>
            <a:r>
              <a:rPr b="1" lang="en" sz="1500">
                <a:solidFill>
                  <a:srgbClr val="FF0000"/>
                </a:solidFill>
              </a:rPr>
              <a:t>&gt;95% outlier?</a:t>
            </a:r>
            <a:endParaRPr b="1" sz="1500">
              <a:solidFill>
                <a:srgbClr val="FF0000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AutoNum type="alphaLcPeriod"/>
            </a:pPr>
            <a:r>
              <a:rPr b="1" lang="en" sz="1500">
                <a:solidFill>
                  <a:srgbClr val="FF0000"/>
                </a:solidFill>
              </a:rPr>
              <a:t>Missing value?</a:t>
            </a:r>
            <a:endParaRPr b="1" sz="1500">
              <a:solidFill>
                <a:srgbClr val="FF0000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理想的初始化箱数 - 越多越好慢慢合并？书默认0.01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rabicPeriod"/>
            </a:pPr>
            <a:r>
              <a:rPr lang="en" sz="1500">
                <a:solidFill>
                  <a:schemeClr val="dk1"/>
                </a:solidFill>
              </a:rPr>
              <a:t>书和ft_eval_helper 都属于自上而下找切点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en" sz="1500">
                <a:solidFill>
                  <a:schemeClr val="dk1"/>
                </a:solidFill>
              </a:rPr>
              <a:t>每一轮都要考虑很多点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en" sz="1500">
                <a:solidFill>
                  <a:schemeClr val="dk1"/>
                </a:solidFill>
              </a:rPr>
              <a:t>如果自下而上合并，可以只利用meta data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en" sz="1500">
                <a:solidFill>
                  <a:schemeClr val="dk1"/>
                </a:solidFill>
              </a:rPr>
              <a:t>用多少significant value 合并？ 如果Chi2 都很高怎么办？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AutoNum type="alphaLcPeriod"/>
            </a:pPr>
            <a:r>
              <a:rPr lang="en" sz="1500">
                <a:solidFill>
                  <a:schemeClr val="dk1"/>
                </a:solidFill>
              </a:rPr>
              <a:t>两箱Chi2 相加 = 合并后的 Chi2？</a:t>
            </a:r>
            <a:endParaRPr sz="2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 txBox="1"/>
          <p:nvPr>
            <p:ph type="title"/>
          </p:nvPr>
        </p:nvSpPr>
        <p:spPr>
          <a:xfrm>
            <a:off x="482689" y="235474"/>
            <a:ext cx="84258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050079"/>
                </a:solidFill>
              </a:rPr>
              <a:t>Week 7</a:t>
            </a:r>
            <a:endParaRPr/>
          </a:p>
        </p:txBody>
      </p:sp>
      <p:sp>
        <p:nvSpPr>
          <p:cNvPr id="243" name="Google Shape;243;p36"/>
          <p:cNvSpPr txBox="1"/>
          <p:nvPr/>
        </p:nvSpPr>
        <p:spPr>
          <a:xfrm>
            <a:off x="494546" y="1087655"/>
            <a:ext cx="10209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rPr b="1" lang="en" sz="1500">
                <a:solidFill>
                  <a:srgbClr val="050079"/>
                </a:solidFill>
              </a:rPr>
              <a:t>主要进展</a:t>
            </a:r>
            <a:endParaRPr sz="1100"/>
          </a:p>
        </p:txBody>
      </p:sp>
      <p:sp>
        <p:nvSpPr>
          <p:cNvPr id="244" name="Google Shape;244;p36"/>
          <p:cNvSpPr txBox="1"/>
          <p:nvPr/>
        </p:nvSpPr>
        <p:spPr>
          <a:xfrm>
            <a:off x="273950" y="1473525"/>
            <a:ext cx="4197300" cy="3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1A1A1A"/>
                </a:solidFill>
              </a:rPr>
              <a:t>OO 模型 VarBinHelper: （目前方法只有卡方）</a:t>
            </a:r>
            <a:endParaRPr sz="1200">
              <a:solidFill>
                <a:srgbClr val="1A1A1A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Char char="-"/>
            </a:pPr>
            <a:r>
              <a:rPr lang="en" sz="1200">
                <a:solidFill>
                  <a:srgbClr val="1A1A1A"/>
                </a:solidFill>
              </a:rPr>
              <a:t>等距初始化 binrate = 0.01</a:t>
            </a:r>
            <a:endParaRPr sz="1200">
              <a:solidFill>
                <a:srgbClr val="1A1A1A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Char char="-"/>
            </a:pPr>
            <a:r>
              <a:rPr lang="en" sz="1200">
                <a:solidFill>
                  <a:srgbClr val="1A1A1A"/>
                </a:solidFill>
              </a:rPr>
              <a:t>初始mapping</a:t>
            </a:r>
            <a:endParaRPr sz="1200">
              <a:solidFill>
                <a:srgbClr val="1A1A1A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Char char="-"/>
            </a:pPr>
            <a:r>
              <a:rPr lang="en" sz="1200">
                <a:solidFill>
                  <a:srgbClr val="1A1A1A"/>
                </a:solidFill>
              </a:rPr>
              <a:t>计算卡方 - 选择 Chi2 最小2箱 合并 → loop</a:t>
            </a:r>
            <a:endParaRPr sz="1200">
              <a:solidFill>
                <a:srgbClr val="1A1A1A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Char char="-"/>
            </a:pPr>
            <a:r>
              <a:rPr lang="en" sz="1200">
                <a:solidFill>
                  <a:srgbClr val="1A1A1A"/>
                </a:solidFill>
              </a:rPr>
              <a:t>结合以上3步 fit_single_x</a:t>
            </a:r>
            <a:endParaRPr sz="1200">
              <a:solidFill>
                <a:srgbClr val="1A1A1A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Char char="-"/>
            </a:pPr>
            <a:r>
              <a:rPr lang="en" sz="1200">
                <a:solidFill>
                  <a:srgbClr val="1A1A1A"/>
                </a:solidFill>
              </a:rPr>
              <a:t>transform_single_x</a:t>
            </a:r>
            <a:endParaRPr sz="1200">
              <a:solidFill>
                <a:srgbClr val="1A1A1A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Char char="-"/>
            </a:pPr>
            <a:r>
              <a:rPr lang="en" sz="1200">
                <a:solidFill>
                  <a:srgbClr val="1A1A1A"/>
                </a:solidFill>
              </a:rPr>
              <a:t>f</a:t>
            </a:r>
            <a:r>
              <a:rPr lang="en" sz="1200">
                <a:solidFill>
                  <a:srgbClr val="1A1A1A"/>
                </a:solidFill>
              </a:rPr>
              <a:t>it</a:t>
            </a:r>
            <a:endParaRPr sz="1200">
              <a:solidFill>
                <a:srgbClr val="1A1A1A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Char char="-"/>
            </a:pPr>
            <a:r>
              <a:rPr lang="en" sz="1200">
                <a:solidFill>
                  <a:srgbClr val="1A1A1A"/>
                </a:solidFill>
              </a:rPr>
              <a:t>transform</a:t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A1A1A"/>
                </a:solidFill>
              </a:rPr>
              <a:t>Performance：之前使用的 gps 1m dataset</a:t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A1A1A"/>
                </a:solidFill>
              </a:rPr>
              <a:t>Fit 所有连续变量 113 秒</a:t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A1A1A"/>
                </a:solidFill>
              </a:rPr>
              <a:t>Transform 16 秒</a:t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A1A1A"/>
                </a:solidFill>
              </a:rPr>
              <a:t>Fit 时间受 initial bin rate 影响：O(n)</a:t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A1A1A"/>
                </a:solidFill>
              </a:rPr>
              <a:t>也受最大箱数影响</a:t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</p:txBody>
      </p:sp>
      <p:sp>
        <p:nvSpPr>
          <p:cNvPr id="245" name="Google Shape;245;p36"/>
          <p:cNvSpPr/>
          <p:nvPr/>
        </p:nvSpPr>
        <p:spPr>
          <a:xfrm flipH="1" rot="10800000">
            <a:off x="494557" y="503060"/>
            <a:ext cx="8154600" cy="19800"/>
          </a:xfrm>
          <a:prstGeom prst="roundRect">
            <a:avLst>
              <a:gd fmla="val 50000" name="adj"/>
            </a:avLst>
          </a:prstGeom>
          <a:solidFill>
            <a:srgbClr val="5A8DF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6"/>
          <p:cNvSpPr txBox="1"/>
          <p:nvPr>
            <p:ph idx="12" type="sldNum"/>
          </p:nvPr>
        </p:nvSpPr>
        <p:spPr>
          <a:xfrm>
            <a:off x="8563960" y="4795211"/>
            <a:ext cx="95100" cy="1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7" name="Google Shape;24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6301" y="2665751"/>
            <a:ext cx="5359649" cy="2129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8" name="Google Shape;248;p36"/>
          <p:cNvSpPr txBox="1"/>
          <p:nvPr/>
        </p:nvSpPr>
        <p:spPr>
          <a:xfrm>
            <a:off x="4008425" y="607225"/>
            <a:ext cx="4942500" cy="22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A1A1A"/>
                </a:solidFill>
              </a:rPr>
              <a:t>问题</a:t>
            </a:r>
            <a:r>
              <a:rPr lang="en" sz="1200">
                <a:solidFill>
                  <a:srgbClr val="1A1A1A"/>
                </a:solidFill>
              </a:rPr>
              <a:t>和目标</a:t>
            </a:r>
            <a:endParaRPr sz="1200">
              <a:solidFill>
                <a:srgbClr val="1A1A1A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AutoNum type="arabicPeriod"/>
            </a:pPr>
            <a:r>
              <a:rPr lang="en" sz="1200">
                <a:solidFill>
                  <a:srgbClr val="1A1A1A"/>
                </a:solidFill>
              </a:rPr>
              <a:t>实现更多分箱办法 -- 学习书上融合成一个method，通过param来选</a:t>
            </a:r>
            <a:endParaRPr sz="1200">
              <a:solidFill>
                <a:srgbClr val="1A1A1A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AutoNum type="arabicPeriod"/>
            </a:pPr>
            <a:r>
              <a:rPr lang="en" sz="1200">
                <a:solidFill>
                  <a:srgbClr val="1A1A1A"/>
                </a:solidFill>
              </a:rPr>
              <a:t>过程中使用更快的data structure？目前pandas 可能影响速度</a:t>
            </a:r>
            <a:endParaRPr sz="1200">
              <a:solidFill>
                <a:srgbClr val="1A1A1A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AutoNum type="arabicPeriod"/>
            </a:pPr>
            <a:r>
              <a:rPr lang="en" sz="1200">
                <a:solidFill>
                  <a:srgbClr val="1A1A1A"/>
                </a:solidFill>
              </a:rPr>
              <a:t>Object 拥有 attribute 的必要性</a:t>
            </a:r>
            <a:endParaRPr sz="1200">
              <a:solidFill>
                <a:srgbClr val="1A1A1A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AutoNum type="arabicPeriod"/>
            </a:pPr>
            <a:r>
              <a:rPr lang="en" sz="1200">
                <a:solidFill>
                  <a:srgbClr val="1A1A1A"/>
                </a:solidFill>
              </a:rPr>
              <a:t>Initial bins 合适的数值？</a:t>
            </a:r>
            <a:r>
              <a:rPr b="1" lang="en" sz="1200">
                <a:solidFill>
                  <a:srgbClr val="1A1A1A"/>
                </a:solidFill>
              </a:rPr>
              <a:t>- 10-100</a:t>
            </a:r>
            <a:endParaRPr b="1" sz="1200">
              <a:solidFill>
                <a:srgbClr val="1A1A1A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AutoNum type="arabicPeriod"/>
            </a:pPr>
            <a:r>
              <a:rPr lang="en" sz="1200">
                <a:solidFill>
                  <a:srgbClr val="1A1A1A"/>
                </a:solidFill>
              </a:rPr>
              <a:t>强制bad rate单调性 -- 找到效率高的算法 </a:t>
            </a:r>
            <a:r>
              <a:rPr b="1" lang="en" sz="1200">
                <a:solidFill>
                  <a:srgbClr val="1A1A1A"/>
                </a:solidFill>
              </a:rPr>
              <a:t>-- 自己代码有</a:t>
            </a:r>
            <a:endParaRPr b="1" sz="1200">
              <a:solidFill>
                <a:srgbClr val="1A1A1A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AutoNum type="arabicPeriod"/>
            </a:pPr>
            <a:r>
              <a:rPr lang="en" sz="1200">
                <a:solidFill>
                  <a:srgbClr val="1A1A1A"/>
                </a:solidFill>
              </a:rPr>
              <a:t>像 ft_eval_helper 一样算出并储存 IV WOE 这些</a:t>
            </a:r>
            <a:endParaRPr sz="1200">
              <a:solidFill>
                <a:srgbClr val="1A1A1A"/>
              </a:solidFill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AutoNum type="alphaLcPeriod"/>
            </a:pPr>
            <a:r>
              <a:rPr b="1" lang="en" sz="1200">
                <a:solidFill>
                  <a:srgbClr val="1A1A1A"/>
                </a:solidFill>
              </a:rPr>
              <a:t>一个function 做一件事</a:t>
            </a:r>
            <a:endParaRPr b="1" sz="1200">
              <a:solidFill>
                <a:srgbClr val="1A1A1A"/>
              </a:solidFill>
            </a:endParaRPr>
          </a:p>
          <a:p>
            <a: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AutoNum type="alphaLcPeriod"/>
            </a:pPr>
            <a:r>
              <a:rPr b="1" lang="en" sz="1200">
                <a:solidFill>
                  <a:srgbClr val="1A1A1A"/>
                </a:solidFill>
              </a:rPr>
              <a:t>让其他function 来算</a:t>
            </a:r>
            <a:endParaRPr b="1"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/>
          <p:nvPr>
            <p:ph type="title"/>
          </p:nvPr>
        </p:nvSpPr>
        <p:spPr>
          <a:xfrm>
            <a:off x="482689" y="235474"/>
            <a:ext cx="84258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050079"/>
                </a:solidFill>
              </a:rPr>
              <a:t>Week 7</a:t>
            </a:r>
            <a:endParaRPr/>
          </a:p>
        </p:txBody>
      </p:sp>
      <p:sp>
        <p:nvSpPr>
          <p:cNvPr id="254" name="Google Shape;254;p37"/>
          <p:cNvSpPr txBox="1"/>
          <p:nvPr/>
        </p:nvSpPr>
        <p:spPr>
          <a:xfrm>
            <a:off x="494546" y="1087655"/>
            <a:ext cx="10209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rPr b="1" lang="en" sz="1500">
                <a:solidFill>
                  <a:srgbClr val="050079"/>
                </a:solidFill>
              </a:rPr>
              <a:t>主要进展</a:t>
            </a:r>
            <a:endParaRPr sz="1100"/>
          </a:p>
        </p:txBody>
      </p:sp>
      <p:sp>
        <p:nvSpPr>
          <p:cNvPr id="255" name="Google Shape;255;p37"/>
          <p:cNvSpPr txBox="1"/>
          <p:nvPr/>
        </p:nvSpPr>
        <p:spPr>
          <a:xfrm>
            <a:off x="273950" y="1473525"/>
            <a:ext cx="4197300" cy="3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Char char="-"/>
            </a:pPr>
            <a:r>
              <a:rPr lang="en" sz="1200">
                <a:solidFill>
                  <a:srgbClr val="1A1A1A"/>
                </a:solidFill>
              </a:rPr>
              <a:t>Cat fit + transform</a:t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A1A1A"/>
                </a:solidFill>
              </a:rPr>
              <a:t>Data: 19 continuous + 4 cat columns</a:t>
            </a:r>
            <a:endParaRPr b="1"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A1A1A"/>
                </a:solidFill>
              </a:rPr>
              <a:t>Performance：之前使用的 accept 1m dataset</a:t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A1A1A"/>
                </a:solidFill>
              </a:rPr>
              <a:t>Fit 所有cat变量 7 秒 (4 columns)</a:t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A1A1A"/>
                </a:solidFill>
              </a:rPr>
              <a:t>Transform 2 秒</a:t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A1A1A"/>
                </a:solidFill>
              </a:rPr>
              <a:t>5m accept </a:t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A1A1A"/>
                </a:solidFill>
              </a:rPr>
              <a:t>Fit 时间受 initial bin rate 影响：O(n)</a:t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A1A1A"/>
                </a:solidFill>
              </a:rPr>
              <a:t>也受最大箱数影响</a:t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A1A1A"/>
                </a:solidFill>
              </a:rPr>
              <a:t>Fit 35 sec</a:t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A1A1A"/>
                </a:solidFill>
              </a:rPr>
              <a:t>Transform 2 sec</a:t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A1A1A"/>
                </a:solidFill>
              </a:rPr>
              <a:t>Compare: toad + old codes </a:t>
            </a:r>
            <a:r>
              <a:rPr b="1" lang="en" sz="1200" u="sng">
                <a:solidFill>
                  <a:srgbClr val="1A1A1A"/>
                </a:solidFill>
              </a:rPr>
              <a:t>ONLY cat</a:t>
            </a:r>
            <a:endParaRPr b="1" sz="1200" u="sng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</p:txBody>
      </p:sp>
      <p:sp>
        <p:nvSpPr>
          <p:cNvPr id="256" name="Google Shape;256;p37"/>
          <p:cNvSpPr/>
          <p:nvPr/>
        </p:nvSpPr>
        <p:spPr>
          <a:xfrm flipH="1" rot="10800000">
            <a:off x="494557" y="503060"/>
            <a:ext cx="8154600" cy="19800"/>
          </a:xfrm>
          <a:prstGeom prst="roundRect">
            <a:avLst>
              <a:gd fmla="val 50000" name="adj"/>
            </a:avLst>
          </a:prstGeom>
          <a:solidFill>
            <a:srgbClr val="5A8DF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7"/>
          <p:cNvSpPr txBox="1"/>
          <p:nvPr>
            <p:ph idx="12" type="sldNum"/>
          </p:nvPr>
        </p:nvSpPr>
        <p:spPr>
          <a:xfrm>
            <a:off x="8563960" y="4795211"/>
            <a:ext cx="95100" cy="1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" name="Google Shape;258;p37"/>
          <p:cNvSpPr txBox="1"/>
          <p:nvPr/>
        </p:nvSpPr>
        <p:spPr>
          <a:xfrm>
            <a:off x="4008425" y="607225"/>
            <a:ext cx="4942500" cy="22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</p:txBody>
      </p:sp>
      <p:pic>
        <p:nvPicPr>
          <p:cNvPr id="259" name="Google Shape;25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1150" y="46925"/>
            <a:ext cx="4785999" cy="276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6175" y="2303450"/>
            <a:ext cx="4995950" cy="27964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533180" y="89320"/>
            <a:ext cx="8077800" cy="4224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28 Aug - 4 Sept, week 4</a:t>
            </a:r>
            <a:endParaRPr/>
          </a:p>
        </p:txBody>
      </p:sp>
      <p:sp>
        <p:nvSpPr>
          <p:cNvPr id="101" name="Google Shape;101;p20"/>
          <p:cNvSpPr txBox="1"/>
          <p:nvPr>
            <p:ph idx="12" type="sldNum"/>
          </p:nvPr>
        </p:nvSpPr>
        <p:spPr>
          <a:xfrm>
            <a:off x="6946731" y="4767262"/>
            <a:ext cx="2057400" cy="273900"/>
          </a:xfrm>
          <a:prstGeom prst="rect">
            <a:avLst/>
          </a:prstGeom>
        </p:spPr>
        <p:txBody>
          <a:bodyPr anchorCtr="0" anchor="ctr" bIns="19275" lIns="38575" spcFirstLastPara="1" rIns="38575" wrap="square" tIns="19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533175" y="749927"/>
            <a:ext cx="8077800" cy="3643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603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AutoNum type="arabicPeriod"/>
            </a:pPr>
            <a:r>
              <a:rPr b="1" lang="en" sz="1500">
                <a:solidFill>
                  <a:srgbClr val="595959"/>
                </a:solidFill>
              </a:rPr>
              <a:t>Run </a:t>
            </a:r>
            <a:r>
              <a:rPr b="1" lang="en" sz="1500" u="sng">
                <a:solidFill>
                  <a:srgbClr val="595959"/>
                </a:solidFill>
              </a:rPr>
              <a:t>accept dataset &amp; GPS dataset 1M 5M</a:t>
            </a:r>
            <a:r>
              <a:rPr b="1" lang="en" sz="1500">
                <a:solidFill>
                  <a:srgbClr val="595959"/>
                </a:solidFill>
              </a:rPr>
              <a:t> using </a:t>
            </a:r>
            <a:r>
              <a:rPr b="1" lang="en" sz="1500" u="sng">
                <a:solidFill>
                  <a:srgbClr val="595959"/>
                </a:solidFill>
              </a:rPr>
              <a:t>toad, book codes and ds codes</a:t>
            </a:r>
            <a:r>
              <a:rPr b="1" lang="en" sz="1500">
                <a:solidFill>
                  <a:srgbClr val="595959"/>
                </a:solidFill>
              </a:rPr>
              <a:t>, record time and output</a:t>
            </a:r>
            <a:endParaRPr b="1" sz="1500">
              <a:solidFill>
                <a:srgbClr val="595959"/>
              </a:solidFill>
            </a:endParaRPr>
          </a:p>
          <a:p>
            <a:pPr indent="-2603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AutoNum type="arabicPeriod"/>
            </a:pPr>
            <a:r>
              <a:rPr b="1" lang="en" sz="1500">
                <a:solidFill>
                  <a:srgbClr val="595959"/>
                </a:solidFill>
              </a:rPr>
              <a:t>Generate visualisations for outputs to </a:t>
            </a:r>
            <a:r>
              <a:rPr b="1" lang="en" sz="1500" u="sng">
                <a:solidFill>
                  <a:srgbClr val="595959"/>
                </a:solidFill>
              </a:rPr>
              <a:t>compare binning performance.</a:t>
            </a:r>
            <a:endParaRPr b="1" sz="1500" u="sng">
              <a:solidFill>
                <a:srgbClr val="595959"/>
              </a:solidFill>
            </a:endParaRPr>
          </a:p>
          <a:p>
            <a:pPr indent="-2603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AutoNum type="arabicPeriod"/>
            </a:pPr>
            <a:r>
              <a:rPr b="1" lang="en" sz="1500">
                <a:solidFill>
                  <a:srgbClr val="595959"/>
                </a:solidFill>
              </a:rPr>
              <a:t>For the 3 models, compare </a:t>
            </a:r>
            <a:r>
              <a:rPr b="1" lang="en" sz="1500" u="sng">
                <a:solidFill>
                  <a:srgbClr val="595959"/>
                </a:solidFill>
              </a:rPr>
              <a:t>customisable parameters</a:t>
            </a:r>
            <a:r>
              <a:rPr b="1" lang="en" sz="1500">
                <a:solidFill>
                  <a:srgbClr val="595959"/>
                </a:solidFill>
              </a:rPr>
              <a:t> and </a:t>
            </a:r>
            <a:r>
              <a:rPr b="1" lang="en" sz="1500" u="sng">
                <a:solidFill>
                  <a:srgbClr val="595959"/>
                </a:solidFill>
              </a:rPr>
              <a:t>issue handlin</a:t>
            </a:r>
            <a:r>
              <a:rPr b="1" lang="en" sz="1500">
                <a:solidFill>
                  <a:srgbClr val="595959"/>
                </a:solidFill>
              </a:rPr>
              <a:t>g, record in a table </a:t>
            </a:r>
            <a:r>
              <a:rPr b="1" lang="en" sz="1500">
                <a:solidFill>
                  <a:srgbClr val="E06666"/>
                </a:solidFill>
              </a:rPr>
              <a:t>-- checked toad &amp; DIY, need to look at ds woe_transformer class</a:t>
            </a:r>
            <a:endParaRPr b="1" sz="1500">
              <a:solidFill>
                <a:srgbClr val="E06666"/>
              </a:solidFill>
            </a:endParaRPr>
          </a:p>
          <a:p>
            <a:pPr indent="-26035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AutoNum type="arabicPeriod"/>
            </a:pPr>
            <a:r>
              <a:rPr b="1" lang="en" sz="1500">
                <a:solidFill>
                  <a:srgbClr val="595959"/>
                </a:solidFill>
              </a:rPr>
              <a:t>Find better output measurements from books - better be </a:t>
            </a:r>
            <a:r>
              <a:rPr b="1" lang="en" sz="1500" u="sng">
                <a:solidFill>
                  <a:srgbClr val="595959"/>
                </a:solidFill>
              </a:rPr>
              <a:t>quantitative</a:t>
            </a:r>
            <a:endParaRPr b="1" sz="1500" u="sng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8"/>
          <p:cNvSpPr txBox="1"/>
          <p:nvPr>
            <p:ph type="title"/>
          </p:nvPr>
        </p:nvSpPr>
        <p:spPr>
          <a:xfrm>
            <a:off x="482689" y="235474"/>
            <a:ext cx="84258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050079"/>
                </a:solidFill>
              </a:rPr>
              <a:t>Week 9-10</a:t>
            </a:r>
            <a:endParaRPr/>
          </a:p>
        </p:txBody>
      </p:sp>
      <p:sp>
        <p:nvSpPr>
          <p:cNvPr id="266" name="Google Shape;266;p38"/>
          <p:cNvSpPr txBox="1"/>
          <p:nvPr/>
        </p:nvSpPr>
        <p:spPr>
          <a:xfrm>
            <a:off x="494546" y="1087655"/>
            <a:ext cx="10209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rPr b="1" lang="en" sz="1500">
                <a:solidFill>
                  <a:srgbClr val="050079"/>
                </a:solidFill>
              </a:rPr>
              <a:t>主要进展</a:t>
            </a:r>
            <a:endParaRPr sz="1100"/>
          </a:p>
        </p:txBody>
      </p:sp>
      <p:sp>
        <p:nvSpPr>
          <p:cNvPr id="267" name="Google Shape;267;p38"/>
          <p:cNvSpPr txBox="1"/>
          <p:nvPr/>
        </p:nvSpPr>
        <p:spPr>
          <a:xfrm>
            <a:off x="65200" y="1473525"/>
            <a:ext cx="2823900" cy="3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Char char="-"/>
            </a:pPr>
            <a:r>
              <a:rPr lang="en" sz="1200">
                <a:solidFill>
                  <a:srgbClr val="1A1A1A"/>
                </a:solidFill>
              </a:rPr>
              <a:t>实现限制有效数位</a:t>
            </a:r>
            <a:endParaRPr sz="1200">
              <a:solidFill>
                <a:srgbClr val="1A1A1A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Char char="-"/>
            </a:pPr>
            <a:r>
              <a:rPr lang="en" sz="1200">
                <a:solidFill>
                  <a:srgbClr val="1A1A1A"/>
                </a:solidFill>
              </a:rPr>
              <a:t>强制单调性（0 or 1 turn）</a:t>
            </a:r>
            <a:endParaRPr sz="1200">
              <a:solidFill>
                <a:srgbClr val="1A1A1A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Char char="-"/>
            </a:pPr>
            <a:r>
              <a:rPr lang="en" sz="1200">
                <a:solidFill>
                  <a:srgbClr val="1A1A1A"/>
                </a:solidFill>
              </a:rPr>
              <a:t>时间对比</a:t>
            </a:r>
            <a:endParaRPr sz="1200">
              <a:solidFill>
                <a:srgbClr val="1A1A1A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Char char="-"/>
            </a:pPr>
            <a:r>
              <a:rPr lang="en" sz="1200">
                <a:solidFill>
                  <a:srgbClr val="1A1A1A"/>
                </a:solidFill>
              </a:rPr>
              <a:t>等距分箱+合并小箱</a:t>
            </a:r>
            <a:endParaRPr sz="1200">
              <a:solidFill>
                <a:srgbClr val="1A1A1A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Char char="-"/>
            </a:pPr>
            <a:r>
              <a:rPr lang="en" sz="1200">
                <a:solidFill>
                  <a:srgbClr val="1A1A1A"/>
                </a:solidFill>
              </a:rPr>
              <a:t>0.005 -- 200 -- 60</a:t>
            </a:r>
            <a:endParaRPr sz="1200">
              <a:solidFill>
                <a:srgbClr val="1A1A1A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Char char="-"/>
            </a:pPr>
            <a:r>
              <a:rPr lang="en" sz="1200">
                <a:solidFill>
                  <a:srgbClr val="1A1A1A"/>
                </a:solidFill>
              </a:rPr>
              <a:t>自上而下框架 , IV</a:t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</p:txBody>
      </p:sp>
      <p:sp>
        <p:nvSpPr>
          <p:cNvPr id="268" name="Google Shape;268;p38"/>
          <p:cNvSpPr/>
          <p:nvPr/>
        </p:nvSpPr>
        <p:spPr>
          <a:xfrm flipH="1" rot="10800000">
            <a:off x="494557" y="503060"/>
            <a:ext cx="8154600" cy="19800"/>
          </a:xfrm>
          <a:prstGeom prst="roundRect">
            <a:avLst>
              <a:gd fmla="val 50000" name="adj"/>
            </a:avLst>
          </a:prstGeom>
          <a:solidFill>
            <a:srgbClr val="5A8DF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38"/>
          <p:cNvSpPr txBox="1"/>
          <p:nvPr>
            <p:ph idx="12" type="sldNum"/>
          </p:nvPr>
        </p:nvSpPr>
        <p:spPr>
          <a:xfrm>
            <a:off x="8563960" y="4795211"/>
            <a:ext cx="95100" cy="1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0" name="Google Shape;270;p38"/>
          <p:cNvSpPr txBox="1"/>
          <p:nvPr/>
        </p:nvSpPr>
        <p:spPr>
          <a:xfrm>
            <a:off x="4008425" y="607225"/>
            <a:ext cx="4942500" cy="22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</p:txBody>
      </p:sp>
      <p:graphicFrame>
        <p:nvGraphicFramePr>
          <p:cNvPr id="271" name="Google Shape;271;p38"/>
          <p:cNvGraphicFramePr/>
          <p:nvPr/>
        </p:nvGraphicFramePr>
        <p:xfrm>
          <a:off x="3013175" y="980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{3DAA8D6F-8F97-4FF8-8842-64F5EBA5AB79}</a:tableStyleId>
              </a:tblPr>
              <a:tblGrid>
                <a:gridCol w="1299050"/>
                <a:gridCol w="976075"/>
                <a:gridCol w="800775"/>
                <a:gridCol w="597625"/>
                <a:gridCol w="786425"/>
                <a:gridCol w="653700"/>
                <a:gridCol w="781675"/>
              </a:tblGrid>
              <a:tr h="431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Toad fit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Toad transform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Helper fit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Helper transform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Ft_eval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fit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Ft_eval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transform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Accept 1M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 cat features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6.62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1.26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7.97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2.89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12.35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17.73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df_score 1.1M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6 cat features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(score 4dp as str)</a:t>
                      </a:r>
                      <a:endParaRPr sz="11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98.47</a:t>
                      </a:r>
                      <a:endParaRPr sz="11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16.17</a:t>
                      </a:r>
                      <a:endParaRPr sz="11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104.77</a:t>
                      </a:r>
                      <a:endParaRPr sz="11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8.51</a:t>
                      </a:r>
                      <a:endParaRPr sz="11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120.22</a:t>
                      </a:r>
                      <a:endParaRPr sz="11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error</a:t>
                      </a:r>
                      <a:endParaRPr sz="11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Accept 1M 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all 23 features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41.51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2.12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72.37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10.054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243.24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1046.24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df_score 1.1M all features (6 cat) </a:t>
                      </a:r>
                      <a:endParaRPr sz="11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Set to (1000, 5000)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t= 786.44</a:t>
                      </a:r>
                      <a:endParaRPr sz="11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2.38</a:t>
                      </a:r>
                      <a:endParaRPr sz="11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62.70</a:t>
                      </a:r>
                      <a:endParaRPr sz="11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14.9</a:t>
                      </a:r>
                      <a:endParaRPr sz="11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df_score 1.1M all features (6 cat) 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Set to (100, 999)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t= 23.66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2.42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59.55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14.81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9"/>
          <p:cNvSpPr txBox="1"/>
          <p:nvPr>
            <p:ph type="title"/>
          </p:nvPr>
        </p:nvSpPr>
        <p:spPr>
          <a:xfrm>
            <a:off x="482689" y="235474"/>
            <a:ext cx="84258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050079"/>
                </a:solidFill>
              </a:rPr>
              <a:t>Week 9-10</a:t>
            </a:r>
            <a:endParaRPr/>
          </a:p>
        </p:txBody>
      </p:sp>
      <p:sp>
        <p:nvSpPr>
          <p:cNvPr id="277" name="Google Shape;277;p39"/>
          <p:cNvSpPr txBox="1"/>
          <p:nvPr/>
        </p:nvSpPr>
        <p:spPr>
          <a:xfrm>
            <a:off x="494546" y="1087655"/>
            <a:ext cx="1020900" cy="2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rPr b="1" lang="en" sz="1500">
                <a:solidFill>
                  <a:srgbClr val="050079"/>
                </a:solidFill>
              </a:rPr>
              <a:t>强制单调</a:t>
            </a:r>
            <a:endParaRPr sz="1100"/>
          </a:p>
        </p:txBody>
      </p:sp>
      <p:sp>
        <p:nvSpPr>
          <p:cNvPr id="278" name="Google Shape;278;p39"/>
          <p:cNvSpPr txBox="1"/>
          <p:nvPr/>
        </p:nvSpPr>
        <p:spPr>
          <a:xfrm>
            <a:off x="65200" y="1473525"/>
            <a:ext cx="3082800" cy="3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Char char="-"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</p:txBody>
      </p:sp>
      <p:sp>
        <p:nvSpPr>
          <p:cNvPr id="279" name="Google Shape;279;p39"/>
          <p:cNvSpPr/>
          <p:nvPr/>
        </p:nvSpPr>
        <p:spPr>
          <a:xfrm flipH="1" rot="10800000">
            <a:off x="494557" y="503060"/>
            <a:ext cx="8154600" cy="19800"/>
          </a:xfrm>
          <a:prstGeom prst="roundRect">
            <a:avLst>
              <a:gd fmla="val 50000" name="adj"/>
            </a:avLst>
          </a:prstGeom>
          <a:solidFill>
            <a:srgbClr val="5A8DF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9"/>
          <p:cNvSpPr txBox="1"/>
          <p:nvPr>
            <p:ph idx="12" type="sldNum"/>
          </p:nvPr>
        </p:nvSpPr>
        <p:spPr>
          <a:xfrm>
            <a:off x="8563960" y="4795211"/>
            <a:ext cx="95100" cy="1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1" name="Google Shape;281;p39"/>
          <p:cNvSpPr txBox="1"/>
          <p:nvPr/>
        </p:nvSpPr>
        <p:spPr>
          <a:xfrm>
            <a:off x="4008425" y="607225"/>
            <a:ext cx="4942500" cy="22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</p:txBody>
      </p:sp>
      <p:pic>
        <p:nvPicPr>
          <p:cNvPr id="282" name="Google Shape;28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9400" y="58775"/>
            <a:ext cx="5465399" cy="501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 txBox="1"/>
          <p:nvPr>
            <p:ph type="title"/>
          </p:nvPr>
        </p:nvSpPr>
        <p:spPr>
          <a:xfrm>
            <a:off x="482689" y="235474"/>
            <a:ext cx="84258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050079"/>
                </a:solidFill>
              </a:rPr>
              <a:t>Week 9-10</a:t>
            </a:r>
            <a:endParaRPr/>
          </a:p>
        </p:txBody>
      </p:sp>
      <p:sp>
        <p:nvSpPr>
          <p:cNvPr id="288" name="Google Shape;288;p40"/>
          <p:cNvSpPr txBox="1"/>
          <p:nvPr/>
        </p:nvSpPr>
        <p:spPr>
          <a:xfrm>
            <a:off x="494554" y="1087650"/>
            <a:ext cx="22359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rPr b="1" lang="en" sz="1500">
                <a:solidFill>
                  <a:srgbClr val="050079"/>
                </a:solidFill>
              </a:rPr>
              <a:t>自上而下初始化</a:t>
            </a:r>
            <a:endParaRPr sz="1100"/>
          </a:p>
        </p:txBody>
      </p:sp>
      <p:sp>
        <p:nvSpPr>
          <p:cNvPr id="289" name="Google Shape;289;p40"/>
          <p:cNvSpPr txBox="1"/>
          <p:nvPr/>
        </p:nvSpPr>
        <p:spPr>
          <a:xfrm>
            <a:off x="65200" y="1473525"/>
            <a:ext cx="3082800" cy="3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</p:txBody>
      </p:sp>
      <p:sp>
        <p:nvSpPr>
          <p:cNvPr id="290" name="Google Shape;290;p40"/>
          <p:cNvSpPr/>
          <p:nvPr/>
        </p:nvSpPr>
        <p:spPr>
          <a:xfrm flipH="1" rot="10800000">
            <a:off x="494557" y="503060"/>
            <a:ext cx="8154600" cy="19800"/>
          </a:xfrm>
          <a:prstGeom prst="roundRect">
            <a:avLst>
              <a:gd fmla="val 50000" name="adj"/>
            </a:avLst>
          </a:prstGeom>
          <a:solidFill>
            <a:srgbClr val="5A8DF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40"/>
          <p:cNvSpPr txBox="1"/>
          <p:nvPr>
            <p:ph idx="12" type="sldNum"/>
          </p:nvPr>
        </p:nvSpPr>
        <p:spPr>
          <a:xfrm>
            <a:off x="8563960" y="4795211"/>
            <a:ext cx="95100" cy="1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" name="Google Shape;292;p40"/>
          <p:cNvSpPr txBox="1"/>
          <p:nvPr/>
        </p:nvSpPr>
        <p:spPr>
          <a:xfrm>
            <a:off x="4008425" y="607225"/>
            <a:ext cx="4942500" cy="22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</p:txBody>
      </p:sp>
      <p:pic>
        <p:nvPicPr>
          <p:cNvPr id="293" name="Google Shape;29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4299" y="1473525"/>
            <a:ext cx="6896628" cy="33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1"/>
          <p:cNvSpPr txBox="1"/>
          <p:nvPr>
            <p:ph type="title"/>
          </p:nvPr>
        </p:nvSpPr>
        <p:spPr>
          <a:xfrm>
            <a:off x="482689" y="235474"/>
            <a:ext cx="84258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050079"/>
                </a:solidFill>
              </a:rPr>
              <a:t>Week 9-10</a:t>
            </a:r>
            <a:endParaRPr/>
          </a:p>
        </p:txBody>
      </p:sp>
      <p:sp>
        <p:nvSpPr>
          <p:cNvPr id="299" name="Google Shape;299;p41"/>
          <p:cNvSpPr txBox="1"/>
          <p:nvPr/>
        </p:nvSpPr>
        <p:spPr>
          <a:xfrm>
            <a:off x="352604" y="661825"/>
            <a:ext cx="22359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rPr b="1" lang="en" sz="1500">
                <a:solidFill>
                  <a:srgbClr val="050079"/>
                </a:solidFill>
              </a:rPr>
              <a:t>WOE IV 计算， 找切点</a:t>
            </a:r>
            <a:endParaRPr sz="1100"/>
          </a:p>
        </p:txBody>
      </p:sp>
      <p:sp>
        <p:nvSpPr>
          <p:cNvPr id="300" name="Google Shape;300;p41"/>
          <p:cNvSpPr txBox="1"/>
          <p:nvPr/>
        </p:nvSpPr>
        <p:spPr>
          <a:xfrm>
            <a:off x="65200" y="1473525"/>
            <a:ext cx="3082800" cy="32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Char char="-"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</p:txBody>
      </p:sp>
      <p:sp>
        <p:nvSpPr>
          <p:cNvPr id="301" name="Google Shape;301;p41"/>
          <p:cNvSpPr/>
          <p:nvPr/>
        </p:nvSpPr>
        <p:spPr>
          <a:xfrm flipH="1" rot="10800000">
            <a:off x="494557" y="503060"/>
            <a:ext cx="8154600" cy="19800"/>
          </a:xfrm>
          <a:prstGeom prst="roundRect">
            <a:avLst>
              <a:gd fmla="val 50000" name="adj"/>
            </a:avLst>
          </a:prstGeom>
          <a:solidFill>
            <a:srgbClr val="5A8DF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41"/>
          <p:cNvSpPr txBox="1"/>
          <p:nvPr>
            <p:ph idx="12" type="sldNum"/>
          </p:nvPr>
        </p:nvSpPr>
        <p:spPr>
          <a:xfrm>
            <a:off x="8563960" y="4795211"/>
            <a:ext cx="95100" cy="1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3" name="Google Shape;303;p41"/>
          <p:cNvSpPr txBox="1"/>
          <p:nvPr/>
        </p:nvSpPr>
        <p:spPr>
          <a:xfrm>
            <a:off x="4008425" y="607225"/>
            <a:ext cx="4942500" cy="22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</p:txBody>
      </p:sp>
      <p:pic>
        <p:nvPicPr>
          <p:cNvPr id="304" name="Google Shape;304;p41"/>
          <p:cNvPicPr preferRelativeResize="0"/>
          <p:nvPr/>
        </p:nvPicPr>
        <p:blipFill rotWithShape="1">
          <a:blip r:embed="rId3">
            <a:alphaModFix/>
          </a:blip>
          <a:srcRect b="50104" l="0" r="0" t="0"/>
          <a:stretch/>
        </p:blipFill>
        <p:spPr>
          <a:xfrm>
            <a:off x="1319275" y="901338"/>
            <a:ext cx="6400800" cy="188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1"/>
          <p:cNvPicPr preferRelativeResize="0"/>
          <p:nvPr/>
        </p:nvPicPr>
        <p:blipFill rotWithShape="1">
          <a:blip r:embed="rId4">
            <a:alphaModFix/>
          </a:blip>
          <a:srcRect b="0" l="0" r="0" t="45039"/>
          <a:stretch/>
        </p:blipFill>
        <p:spPr>
          <a:xfrm>
            <a:off x="1464050" y="2826201"/>
            <a:ext cx="6215590" cy="228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2"/>
          <p:cNvSpPr txBox="1"/>
          <p:nvPr>
            <p:ph type="title"/>
          </p:nvPr>
        </p:nvSpPr>
        <p:spPr>
          <a:xfrm>
            <a:off x="482689" y="235474"/>
            <a:ext cx="84258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050079"/>
                </a:solidFill>
              </a:rPr>
              <a:t>Week 9-10</a:t>
            </a:r>
            <a:endParaRPr/>
          </a:p>
        </p:txBody>
      </p:sp>
      <p:sp>
        <p:nvSpPr>
          <p:cNvPr id="311" name="Google Shape;311;p42"/>
          <p:cNvSpPr txBox="1"/>
          <p:nvPr/>
        </p:nvSpPr>
        <p:spPr>
          <a:xfrm>
            <a:off x="352604" y="661825"/>
            <a:ext cx="2235900" cy="1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rPr b="1" lang="en" sz="1500">
                <a:solidFill>
                  <a:srgbClr val="050079"/>
                </a:solidFill>
              </a:rPr>
              <a:t>自上而下 流程</a:t>
            </a:r>
            <a:endParaRPr sz="1100"/>
          </a:p>
        </p:txBody>
      </p:sp>
      <p:sp>
        <p:nvSpPr>
          <p:cNvPr id="312" name="Google Shape;312;p42"/>
          <p:cNvSpPr txBox="1"/>
          <p:nvPr/>
        </p:nvSpPr>
        <p:spPr>
          <a:xfrm>
            <a:off x="1442925" y="964175"/>
            <a:ext cx="5846400" cy="39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A1A1A"/>
                </a:solidFill>
              </a:rPr>
              <a:t> cut_top_down()   init bins 1,2,3,4,5 ………8. 78,79,80…   ALL labelled 0 bin_size = 5</a:t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A1A1A"/>
                </a:solidFill>
              </a:rPr>
              <a:t>cut_and_evaluate() </a:t>
            </a:r>
            <a:r>
              <a:rPr b="1" lang="en" sz="1200">
                <a:solidFill>
                  <a:srgbClr val="1A1A1A"/>
                </a:solidFill>
              </a:rPr>
              <a:t>call</a:t>
            </a:r>
            <a:r>
              <a:rPr lang="en" sz="1200">
                <a:solidFill>
                  <a:srgbClr val="1A1A1A"/>
                </a:solidFill>
              </a:rPr>
              <a:t> find_cut_point() and decide whether to split based on score</a:t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A1A1A"/>
                </a:solidFill>
              </a:rPr>
              <a:t>find_cut_point() use methods like iv to find cut point and calculate score</a:t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A1A1A"/>
                </a:solidFill>
              </a:rPr>
              <a:t>00000000000000000, 1111 111111,</a:t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A1A1A"/>
                </a:solidFill>
              </a:rPr>
              <a:t>最好有流程图 + 例子，核心变量 </a:t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A1A1A"/>
                </a:solidFill>
              </a:rPr>
              <a:t>合并前后， cut point</a:t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A1A1A"/>
                </a:solidFill>
              </a:rPr>
              <a:t>Init 用 df.groupby()</a:t>
            </a:r>
            <a:endParaRPr b="1"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FF0000"/>
                </a:solidFill>
                <a:highlight>
                  <a:srgbClr val="FFFFFF"/>
                </a:highlight>
              </a:rPr>
              <a:t>df_stat = df.groupby('woe').agg(total=('label', 'count'), </a:t>
            </a:r>
            <a:endParaRPr b="1" sz="125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FF0000"/>
                </a:solidFill>
                <a:highlight>
                  <a:srgbClr val="FFFFFF"/>
                </a:highlight>
              </a:rPr>
              <a:t>                                        bad=('label', 'sum'), </a:t>
            </a:r>
            <a:endParaRPr b="1" sz="125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50">
                <a:solidFill>
                  <a:srgbClr val="FF0000"/>
                </a:solidFill>
                <a:highlight>
                  <a:srgbClr val="FFFFFF"/>
                </a:highlight>
              </a:rPr>
              <a:t>                                        bad_rate=('label', 'mean'))</a:t>
            </a:r>
            <a:endParaRPr b="1" sz="1250">
              <a:solidFill>
                <a:srgbClr val="FF0000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rgbClr val="202325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202325"/>
                </a:solidFill>
                <a:highlight>
                  <a:srgbClr val="FFFFFF"/>
                </a:highlight>
              </a:rPr>
              <a:t>尽量 for loop 变成 pandas 的 df 的 运算 -- 前期实现逻辑，后期改成pandas（难读懂）</a:t>
            </a:r>
            <a:endParaRPr b="1" sz="1050">
              <a:solidFill>
                <a:srgbClr val="202325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202325"/>
                </a:solidFill>
                <a:highlight>
                  <a:srgbClr val="FFFFFF"/>
                </a:highlight>
              </a:rPr>
              <a:t>dask</a:t>
            </a:r>
            <a:endParaRPr b="1" sz="1050">
              <a:solidFill>
                <a:srgbClr val="202325"/>
              </a:solidFill>
              <a:highlight>
                <a:srgbClr val="FFFFFF"/>
              </a:highlight>
            </a:endParaRPr>
          </a:p>
        </p:txBody>
      </p:sp>
      <p:sp>
        <p:nvSpPr>
          <p:cNvPr id="313" name="Google Shape;313;p42"/>
          <p:cNvSpPr/>
          <p:nvPr/>
        </p:nvSpPr>
        <p:spPr>
          <a:xfrm flipH="1" rot="10800000">
            <a:off x="494557" y="503060"/>
            <a:ext cx="8154600" cy="19800"/>
          </a:xfrm>
          <a:prstGeom prst="roundRect">
            <a:avLst>
              <a:gd fmla="val 50000" name="adj"/>
            </a:avLst>
          </a:prstGeom>
          <a:solidFill>
            <a:srgbClr val="5A8DF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42"/>
          <p:cNvSpPr txBox="1"/>
          <p:nvPr>
            <p:ph idx="12" type="sldNum"/>
          </p:nvPr>
        </p:nvSpPr>
        <p:spPr>
          <a:xfrm>
            <a:off x="8563960" y="4795211"/>
            <a:ext cx="95100" cy="1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3"/>
          <p:cNvSpPr txBox="1"/>
          <p:nvPr>
            <p:ph type="title"/>
          </p:nvPr>
        </p:nvSpPr>
        <p:spPr>
          <a:xfrm>
            <a:off x="482689" y="235474"/>
            <a:ext cx="84258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050079"/>
                </a:solidFill>
              </a:rPr>
              <a:t>Week 11</a:t>
            </a:r>
            <a:endParaRPr/>
          </a:p>
        </p:txBody>
      </p:sp>
      <p:sp>
        <p:nvSpPr>
          <p:cNvPr id="320" name="Google Shape;320;p43"/>
          <p:cNvSpPr txBox="1"/>
          <p:nvPr/>
        </p:nvSpPr>
        <p:spPr>
          <a:xfrm>
            <a:off x="1630274" y="235475"/>
            <a:ext cx="29037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rPr b="1" lang="en" sz="1500">
                <a:solidFill>
                  <a:srgbClr val="050079"/>
                </a:solidFill>
              </a:rPr>
              <a:t>主要进展：</a:t>
            </a:r>
            <a:endParaRPr sz="1100"/>
          </a:p>
        </p:txBody>
      </p:sp>
      <p:sp>
        <p:nvSpPr>
          <p:cNvPr id="321" name="Google Shape;321;p43"/>
          <p:cNvSpPr txBox="1"/>
          <p:nvPr/>
        </p:nvSpPr>
        <p:spPr>
          <a:xfrm>
            <a:off x="517200" y="533975"/>
            <a:ext cx="8109300" cy="46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完成 自上而下 高层 fit，超过 max bin 会停止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Iv, </a:t>
            </a:r>
            <a:r>
              <a:rPr b="1" lang="en" sz="1100">
                <a:solidFill>
                  <a:schemeClr val="dk1"/>
                </a:solidFill>
              </a:rPr>
              <a:t>chi2_cut</a:t>
            </a:r>
            <a:r>
              <a:rPr b="1" lang="en" sz="1100">
                <a:solidFill>
                  <a:schemeClr val="dk1"/>
                </a:solidFill>
              </a:rPr>
              <a:t> method 的 时间测试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iv 和 chi2 ，chi2_cut  的 output 对比  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-- quantile, step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-- force mono 1 turn VS 0 turn  VS no force</a:t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-- try -990001, -990010 …….， 单个 NA， 多个 NA，</a:t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-- can choose merge -999999 … into 1 bin   missing = “merge”</a:t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Skewed dataset 实验   </a:t>
            </a:r>
            <a:endParaRPr b="1" sz="11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已知问题    </a:t>
            </a:r>
            <a:r>
              <a:rPr lang="en" sz="1100">
                <a:solidFill>
                  <a:schemeClr val="dk1"/>
                </a:solidFill>
              </a:rPr>
              <a:t>黑色是已解决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应该在最高层包括NA箱的情况下，最后计算 bad rate 和 total rate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Equal dist init merge small bin has error in merging left and right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Give error when specified cat column name is not found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Method = iv 有时箱不是按照 x 值 从小到大排列的， 带有 inf 的最大箱跑去了最上面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 sz="1100"/>
              <a:t>Transform use df.map() df.   f_feature.loc[:, c].replace(mapping_cat, inplace=True)  ## dictionary, listed dict</a:t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New features</a:t>
            </a:r>
            <a:r>
              <a:rPr lang="en" sz="1100">
                <a:solidFill>
                  <a:schemeClr val="dk1"/>
                </a:solidFill>
              </a:rPr>
              <a:t>：黑色是 已实现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Categorical 相等 bad rate 的箱合并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Chi2_cut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evaluate_model_bin_count( )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</a:rPr>
              <a:t>将部分for loop 改成 pandas.groupby().agg()</a:t>
            </a:r>
            <a:endParaRPr b="1" sz="1200">
              <a:solidFill>
                <a:srgbClr val="FF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</p:txBody>
      </p:sp>
      <p:sp>
        <p:nvSpPr>
          <p:cNvPr id="322" name="Google Shape;322;p43"/>
          <p:cNvSpPr/>
          <p:nvPr/>
        </p:nvSpPr>
        <p:spPr>
          <a:xfrm flipH="1" rot="10800000">
            <a:off x="494557" y="503060"/>
            <a:ext cx="8154600" cy="19800"/>
          </a:xfrm>
          <a:prstGeom prst="roundRect">
            <a:avLst>
              <a:gd fmla="val 50000" name="adj"/>
            </a:avLst>
          </a:prstGeom>
          <a:solidFill>
            <a:srgbClr val="5A8DF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3"/>
          <p:cNvSpPr txBox="1"/>
          <p:nvPr>
            <p:ph idx="12" type="sldNum"/>
          </p:nvPr>
        </p:nvSpPr>
        <p:spPr>
          <a:xfrm>
            <a:off x="8563960" y="4795211"/>
            <a:ext cx="95100" cy="1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4" name="Google Shape;32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8925" y="98275"/>
            <a:ext cx="3992300" cy="299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4"/>
          <p:cNvSpPr txBox="1"/>
          <p:nvPr>
            <p:ph type="title"/>
          </p:nvPr>
        </p:nvSpPr>
        <p:spPr>
          <a:xfrm>
            <a:off x="482689" y="235474"/>
            <a:ext cx="84258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050079"/>
                </a:solidFill>
              </a:rPr>
              <a:t>Week 11</a:t>
            </a:r>
            <a:endParaRPr/>
          </a:p>
        </p:txBody>
      </p:sp>
      <p:sp>
        <p:nvSpPr>
          <p:cNvPr id="330" name="Google Shape;330;p44"/>
          <p:cNvSpPr txBox="1"/>
          <p:nvPr/>
        </p:nvSpPr>
        <p:spPr>
          <a:xfrm>
            <a:off x="352600" y="661825"/>
            <a:ext cx="34968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rPr b="1" lang="en" sz="1500">
                <a:solidFill>
                  <a:srgbClr val="050079"/>
                </a:solidFill>
              </a:rPr>
              <a:t>等频和等距 init ， final output 对比</a:t>
            </a:r>
            <a:endParaRPr sz="1100"/>
          </a:p>
        </p:txBody>
      </p:sp>
      <p:sp>
        <p:nvSpPr>
          <p:cNvPr id="331" name="Google Shape;331;p44"/>
          <p:cNvSpPr txBox="1"/>
          <p:nvPr/>
        </p:nvSpPr>
        <p:spPr>
          <a:xfrm>
            <a:off x="267050" y="1024250"/>
            <a:ext cx="81093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</a:rPr>
              <a:t>只改参数 init_method, method = “iv”   （一般在bin_rate相等时，等频会给出更多初始箱, 因为等距有更多小箱）</a:t>
            </a:r>
            <a:endParaRPr b="1" sz="1200">
              <a:solidFill>
                <a:srgbClr val="0000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A1A1A"/>
                </a:solidFill>
              </a:rPr>
              <a:t>                                 左 等频                                                                                      右 等距</a:t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</p:txBody>
      </p:sp>
      <p:sp>
        <p:nvSpPr>
          <p:cNvPr id="332" name="Google Shape;332;p44"/>
          <p:cNvSpPr/>
          <p:nvPr/>
        </p:nvSpPr>
        <p:spPr>
          <a:xfrm flipH="1" rot="10800000">
            <a:off x="494557" y="503060"/>
            <a:ext cx="8154600" cy="19800"/>
          </a:xfrm>
          <a:prstGeom prst="roundRect">
            <a:avLst>
              <a:gd fmla="val 50000" name="adj"/>
            </a:avLst>
          </a:prstGeom>
          <a:solidFill>
            <a:srgbClr val="5A8DF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44"/>
          <p:cNvSpPr txBox="1"/>
          <p:nvPr>
            <p:ph idx="12" type="sldNum"/>
          </p:nvPr>
        </p:nvSpPr>
        <p:spPr>
          <a:xfrm>
            <a:off x="8563960" y="4795211"/>
            <a:ext cx="95100" cy="1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4" name="Google Shape;334;p44"/>
          <p:cNvPicPr preferRelativeResize="0"/>
          <p:nvPr/>
        </p:nvPicPr>
        <p:blipFill rotWithShape="1">
          <a:blip r:embed="rId3">
            <a:alphaModFix/>
          </a:blip>
          <a:srcRect b="0" l="0" r="0" t="5722"/>
          <a:stretch/>
        </p:blipFill>
        <p:spPr>
          <a:xfrm>
            <a:off x="220988" y="1436712"/>
            <a:ext cx="3995326" cy="134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8300" y="1457150"/>
            <a:ext cx="4230550" cy="130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13" y="3444850"/>
            <a:ext cx="4132491" cy="130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37566" y="3444850"/>
            <a:ext cx="4554309" cy="1104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5"/>
          <p:cNvSpPr txBox="1"/>
          <p:nvPr>
            <p:ph type="title"/>
          </p:nvPr>
        </p:nvSpPr>
        <p:spPr>
          <a:xfrm>
            <a:off x="482689" y="235474"/>
            <a:ext cx="84258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050079"/>
                </a:solidFill>
              </a:rPr>
              <a:t>Week 11</a:t>
            </a:r>
            <a:endParaRPr/>
          </a:p>
        </p:txBody>
      </p:sp>
      <p:sp>
        <p:nvSpPr>
          <p:cNvPr id="343" name="Google Shape;343;p45"/>
          <p:cNvSpPr txBox="1"/>
          <p:nvPr/>
        </p:nvSpPr>
        <p:spPr>
          <a:xfrm>
            <a:off x="352600" y="661825"/>
            <a:ext cx="34968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rPr b="1" lang="en" sz="1500">
                <a:solidFill>
                  <a:srgbClr val="050079"/>
                </a:solidFill>
              </a:rPr>
              <a:t>Skewed column 实验</a:t>
            </a:r>
            <a:endParaRPr sz="1100"/>
          </a:p>
        </p:txBody>
      </p:sp>
      <p:sp>
        <p:nvSpPr>
          <p:cNvPr id="344" name="Google Shape;344;p45"/>
          <p:cNvSpPr txBox="1"/>
          <p:nvPr/>
        </p:nvSpPr>
        <p:spPr>
          <a:xfrm>
            <a:off x="517200" y="2783707"/>
            <a:ext cx="81546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</a:rPr>
              <a:t> method = "iv", init_method = "equal_freq",  bin_rate = 0.005, min_bin = 3, max_bin = 8</a:t>
            </a:r>
            <a:endParaRPr b="1" sz="1200">
              <a:solidFill>
                <a:srgbClr val="0000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A1A1A"/>
                </a:solidFill>
              </a:rPr>
              <a:t>                  左 等频， iv：   0 ，1和2                                                                                     右 等距， 所有值 1 bin</a:t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rgbClr val="FF0000"/>
                </a:solidFill>
              </a:rPr>
              <a:t>-- 连续变量如果一开始 unique values &lt; max_bin， 或者很小，是否可以每一个 value 初始就是1箱 （当作类别）？b </a:t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</p:txBody>
      </p:sp>
      <p:sp>
        <p:nvSpPr>
          <p:cNvPr id="345" name="Google Shape;345;p45"/>
          <p:cNvSpPr/>
          <p:nvPr/>
        </p:nvSpPr>
        <p:spPr>
          <a:xfrm flipH="1" rot="10800000">
            <a:off x="494557" y="503060"/>
            <a:ext cx="8154600" cy="19800"/>
          </a:xfrm>
          <a:prstGeom prst="roundRect">
            <a:avLst>
              <a:gd fmla="val 50000" name="adj"/>
            </a:avLst>
          </a:prstGeom>
          <a:solidFill>
            <a:srgbClr val="5A8DF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45"/>
          <p:cNvSpPr txBox="1"/>
          <p:nvPr>
            <p:ph idx="12" type="sldNum"/>
          </p:nvPr>
        </p:nvSpPr>
        <p:spPr>
          <a:xfrm>
            <a:off x="8563960" y="4795211"/>
            <a:ext cx="95100" cy="1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7" name="Google Shape;34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675" y="1321950"/>
            <a:ext cx="321945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5"/>
          <p:cNvPicPr preferRelativeResize="0"/>
          <p:nvPr/>
        </p:nvPicPr>
        <p:blipFill rotWithShape="1">
          <a:blip r:embed="rId4">
            <a:alphaModFix/>
          </a:blip>
          <a:srcRect b="0" l="0" r="0" t="5651"/>
          <a:stretch/>
        </p:blipFill>
        <p:spPr>
          <a:xfrm>
            <a:off x="316175" y="3516001"/>
            <a:ext cx="3762375" cy="10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8350" y="3687723"/>
            <a:ext cx="3648075" cy="7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6"/>
          <p:cNvSpPr txBox="1"/>
          <p:nvPr>
            <p:ph type="title"/>
          </p:nvPr>
        </p:nvSpPr>
        <p:spPr>
          <a:xfrm>
            <a:off x="482689" y="235474"/>
            <a:ext cx="84258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050079"/>
                </a:solidFill>
              </a:rPr>
              <a:t>Week 11</a:t>
            </a:r>
            <a:endParaRPr/>
          </a:p>
        </p:txBody>
      </p:sp>
      <p:sp>
        <p:nvSpPr>
          <p:cNvPr id="355" name="Google Shape;355;p46"/>
          <p:cNvSpPr txBox="1"/>
          <p:nvPr/>
        </p:nvSpPr>
        <p:spPr>
          <a:xfrm>
            <a:off x="352601" y="661825"/>
            <a:ext cx="54516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rPr b="1" lang="en" sz="1500">
                <a:solidFill>
                  <a:srgbClr val="050079"/>
                </a:solidFill>
              </a:rPr>
              <a:t>M</a:t>
            </a:r>
            <a:r>
              <a:rPr b="1" lang="en" sz="1500">
                <a:solidFill>
                  <a:srgbClr val="050079"/>
                </a:solidFill>
              </a:rPr>
              <a:t>ethod = “iv” 分箱 performance  transform use df.map()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t/>
            </a:r>
            <a:endParaRPr b="1" sz="1500">
              <a:solidFill>
                <a:srgbClr val="050079"/>
              </a:solidFill>
            </a:endParaRPr>
          </a:p>
        </p:txBody>
      </p:sp>
      <p:sp>
        <p:nvSpPr>
          <p:cNvPr id="356" name="Google Shape;356;p46"/>
          <p:cNvSpPr/>
          <p:nvPr/>
        </p:nvSpPr>
        <p:spPr>
          <a:xfrm flipH="1" rot="10800000">
            <a:off x="494557" y="503060"/>
            <a:ext cx="8154600" cy="19800"/>
          </a:xfrm>
          <a:prstGeom prst="roundRect">
            <a:avLst>
              <a:gd fmla="val 50000" name="adj"/>
            </a:avLst>
          </a:prstGeom>
          <a:solidFill>
            <a:srgbClr val="5A8DF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46"/>
          <p:cNvSpPr txBox="1"/>
          <p:nvPr>
            <p:ph idx="12" type="sldNum"/>
          </p:nvPr>
        </p:nvSpPr>
        <p:spPr>
          <a:xfrm>
            <a:off x="8563960" y="4795211"/>
            <a:ext cx="95100" cy="1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358" name="Google Shape;358;p46"/>
          <p:cNvGraphicFramePr/>
          <p:nvPr/>
        </p:nvGraphicFramePr>
        <p:xfrm>
          <a:off x="123900" y="108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{3DAA8D6F-8F97-4FF8-8842-64F5EBA5AB79}</a:tableStyleId>
              </a:tblPr>
              <a:tblGrid>
                <a:gridCol w="1410200"/>
                <a:gridCol w="1026225"/>
                <a:gridCol w="777425"/>
                <a:gridCol w="890900"/>
                <a:gridCol w="786950"/>
                <a:gridCol w="803650"/>
                <a:gridCol w="853750"/>
                <a:gridCol w="911825"/>
                <a:gridCol w="651525"/>
                <a:gridCol w="783425"/>
              </a:tblGrid>
              <a:tr h="431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Toad fit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Toad transform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78D8"/>
                          </a:solidFill>
                        </a:rPr>
                        <a:t>Helper fit </a:t>
                      </a:r>
                      <a:r>
                        <a:rPr b="1" lang="en" sz="1100">
                          <a:solidFill>
                            <a:srgbClr val="3C78D8"/>
                          </a:solidFill>
                        </a:rPr>
                        <a:t>chi_merge</a:t>
                      </a:r>
                      <a:endParaRPr b="1" sz="1100">
                        <a:solidFill>
                          <a:srgbClr val="3C78D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78D8"/>
                          </a:solidFill>
                        </a:rPr>
                        <a:t>Helper transform</a:t>
                      </a:r>
                      <a:endParaRPr sz="1100">
                        <a:solidFill>
                          <a:srgbClr val="3C78D8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FF"/>
                          </a:solidFill>
                        </a:rPr>
                        <a:t>Helper fit</a:t>
                      </a:r>
                      <a:endParaRPr sz="11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000FF"/>
                          </a:solidFill>
                        </a:rPr>
                        <a:t>chi</a:t>
                      </a:r>
                      <a:endParaRPr b="1" sz="11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FF"/>
                          </a:solidFill>
                        </a:rPr>
                        <a:t>Helper fit </a:t>
                      </a:r>
                      <a:r>
                        <a:rPr b="1" lang="en" sz="1100">
                          <a:solidFill>
                            <a:srgbClr val="0000FF"/>
                          </a:solidFill>
                        </a:rPr>
                        <a:t>iv</a:t>
                      </a:r>
                      <a:endParaRPr b="1" sz="11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0000FF"/>
                          </a:solidFill>
                        </a:rPr>
                        <a:t>Helper transform iv</a:t>
                      </a:r>
                      <a:endParaRPr sz="11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Ft_eval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fit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Ft_eval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transform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Accept 1M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 cat features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6.62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1.26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78D8"/>
                          </a:solidFill>
                        </a:rPr>
                        <a:t>7.97</a:t>
                      </a:r>
                      <a:endParaRPr sz="1100">
                        <a:solidFill>
                          <a:srgbClr val="3C78D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78D8"/>
                          </a:solidFill>
                        </a:rPr>
                        <a:t>2.89</a:t>
                      </a:r>
                      <a:endParaRPr sz="1100">
                        <a:solidFill>
                          <a:srgbClr val="3C78D8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FF"/>
                          </a:solidFill>
                        </a:rPr>
                        <a:t>-</a:t>
                      </a:r>
                      <a:endParaRPr sz="11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FF"/>
                          </a:solidFill>
                        </a:rPr>
                        <a:t>-</a:t>
                      </a:r>
                      <a:endParaRPr sz="11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12.35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17.73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df_score 1.1M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6 cat features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(score 4dp as str)</a:t>
                      </a:r>
                      <a:endParaRPr sz="11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98.47</a:t>
                      </a:r>
                      <a:endParaRPr sz="11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16.17</a:t>
                      </a:r>
                      <a:endParaRPr sz="11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78D8"/>
                          </a:solidFill>
                        </a:rPr>
                        <a:t>104.77</a:t>
                      </a:r>
                      <a:endParaRPr sz="1100">
                        <a:solidFill>
                          <a:srgbClr val="3C78D8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78D8"/>
                          </a:solidFill>
                        </a:rPr>
                        <a:t>8.51</a:t>
                      </a:r>
                      <a:endParaRPr sz="1100">
                        <a:solidFill>
                          <a:srgbClr val="3C78D8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FF"/>
                          </a:solidFill>
                        </a:rPr>
                        <a:t>-</a:t>
                      </a:r>
                      <a:endParaRPr sz="11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FF"/>
                          </a:solidFill>
                        </a:rPr>
                        <a:t>-</a:t>
                      </a:r>
                      <a:endParaRPr sz="11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120.22</a:t>
                      </a:r>
                      <a:endParaRPr sz="11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-</a:t>
                      </a:r>
                      <a:endParaRPr sz="1100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Accept 1M 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all 23 features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41.51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2.12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78D8"/>
                          </a:solidFill>
                        </a:rPr>
                        <a:t>72.37</a:t>
                      </a:r>
                      <a:endParaRPr sz="1100">
                        <a:solidFill>
                          <a:srgbClr val="3C78D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78D8"/>
                          </a:solidFill>
                        </a:rPr>
                        <a:t>10.054</a:t>
                      </a:r>
                      <a:endParaRPr sz="1100">
                        <a:solidFill>
                          <a:srgbClr val="3C78D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FF"/>
                          </a:solidFill>
                        </a:rPr>
                        <a:t>44.51</a:t>
                      </a:r>
                      <a:endParaRPr sz="11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FF"/>
                          </a:solidFill>
                        </a:rPr>
                        <a:t>37.53</a:t>
                      </a:r>
                      <a:endParaRPr sz="11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FF"/>
                          </a:solidFill>
                        </a:rPr>
                        <a:t>8.05</a:t>
                      </a:r>
                      <a:endParaRPr sz="11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243.24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1046.24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df_score 1.1M all features (6 cat) </a:t>
                      </a:r>
                      <a:endParaRPr sz="11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Set to (1000, 5000)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t= 786.44</a:t>
                      </a:r>
                      <a:endParaRPr sz="11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2.38</a:t>
                      </a:r>
                      <a:endParaRPr sz="11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78D8"/>
                          </a:solidFill>
                        </a:rPr>
                        <a:t>62.70</a:t>
                      </a:r>
                      <a:endParaRPr sz="1100">
                        <a:solidFill>
                          <a:srgbClr val="3C78D8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78D8"/>
                          </a:solidFill>
                        </a:rPr>
                        <a:t>14.9</a:t>
                      </a:r>
                      <a:endParaRPr sz="1100">
                        <a:solidFill>
                          <a:srgbClr val="3C78D8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FF"/>
                          </a:solidFill>
                        </a:rPr>
                        <a:t>35.94</a:t>
                      </a:r>
                      <a:endParaRPr sz="11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FF"/>
                          </a:solidFill>
                        </a:rPr>
                        <a:t>30.67</a:t>
                      </a:r>
                      <a:endParaRPr sz="11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FF"/>
                          </a:solidFill>
                        </a:rPr>
                        <a:t>10.03</a:t>
                      </a:r>
                      <a:endParaRPr sz="11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df_score 1.1M all features (6 cat) 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Set to (100, 999)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t= 23.66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2.42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78D8"/>
                          </a:solidFill>
                        </a:rPr>
                        <a:t>59.55</a:t>
                      </a:r>
                      <a:endParaRPr sz="1100">
                        <a:solidFill>
                          <a:srgbClr val="3C78D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78D8"/>
                          </a:solidFill>
                        </a:rPr>
                        <a:t>14.81</a:t>
                      </a:r>
                      <a:endParaRPr sz="1100">
                        <a:solidFill>
                          <a:srgbClr val="3C78D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FF"/>
                          </a:solidFill>
                        </a:rPr>
                        <a:t>32.51</a:t>
                      </a:r>
                      <a:endParaRPr sz="11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FF"/>
                          </a:solidFill>
                        </a:rPr>
                        <a:t>28.77</a:t>
                      </a:r>
                      <a:endParaRPr sz="11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FF"/>
                          </a:solidFill>
                        </a:rPr>
                        <a:t>9.78</a:t>
                      </a:r>
                      <a:endParaRPr sz="11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7"/>
          <p:cNvSpPr txBox="1"/>
          <p:nvPr>
            <p:ph type="title"/>
          </p:nvPr>
        </p:nvSpPr>
        <p:spPr>
          <a:xfrm>
            <a:off x="482689" y="235474"/>
            <a:ext cx="84258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050079"/>
                </a:solidFill>
              </a:rPr>
              <a:t>Week 11</a:t>
            </a:r>
            <a:endParaRPr/>
          </a:p>
        </p:txBody>
      </p:sp>
      <p:sp>
        <p:nvSpPr>
          <p:cNvPr id="364" name="Google Shape;364;p47"/>
          <p:cNvSpPr txBox="1"/>
          <p:nvPr/>
        </p:nvSpPr>
        <p:spPr>
          <a:xfrm>
            <a:off x="1668299" y="194975"/>
            <a:ext cx="29037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rPr b="1" lang="en" sz="1500">
                <a:solidFill>
                  <a:srgbClr val="050079"/>
                </a:solidFill>
              </a:rPr>
              <a:t>i</a:t>
            </a:r>
            <a:r>
              <a:rPr b="1" lang="en" sz="1500">
                <a:solidFill>
                  <a:srgbClr val="050079"/>
                </a:solidFill>
              </a:rPr>
              <a:t>v 对比 chi2，</a:t>
            </a:r>
            <a:r>
              <a:rPr b="1" lang="en" sz="1500">
                <a:solidFill>
                  <a:srgbClr val="050079"/>
                </a:solidFill>
              </a:rPr>
              <a:t>chi2_cut</a:t>
            </a:r>
            <a:r>
              <a:rPr b="1" lang="en" sz="1500">
                <a:solidFill>
                  <a:srgbClr val="050079"/>
                </a:solidFill>
              </a:rPr>
              <a:t> output</a:t>
            </a:r>
            <a:endParaRPr sz="1100"/>
          </a:p>
        </p:txBody>
      </p:sp>
      <p:sp>
        <p:nvSpPr>
          <p:cNvPr id="365" name="Google Shape;365;p47"/>
          <p:cNvSpPr txBox="1"/>
          <p:nvPr/>
        </p:nvSpPr>
        <p:spPr>
          <a:xfrm>
            <a:off x="212625" y="522850"/>
            <a:ext cx="8239800" cy="45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</a:rPr>
              <a:t>只改参数 method, init_method = “equal_freq”, </a:t>
            </a:r>
            <a:r>
              <a:rPr b="1" lang="en" sz="1200">
                <a:solidFill>
                  <a:srgbClr val="0000FF"/>
                </a:solidFill>
              </a:rPr>
              <a:t>左右为2个不同feature,  bin_rate = 0.01, min_bin = 3, max_bin = 15</a:t>
            </a:r>
            <a:endParaRPr b="1" sz="1200">
              <a:solidFill>
                <a:srgbClr val="0000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</a:rPr>
              <a:t>Force_mono = “one_turn”</a:t>
            </a:r>
            <a:endParaRPr b="1" sz="1200">
              <a:solidFill>
                <a:srgbClr val="0000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A1A1A"/>
                </a:solidFill>
              </a:rPr>
              <a:t>                          Accept 1M dataset   箱数/feature                                      df_score 1.1M dataset   箱数/feature                       </a:t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A1A1A"/>
                </a:solidFill>
              </a:rPr>
              <a:t>Chi2                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min, max, mean of bin count is :  2   </a:t>
            </a:r>
            <a:r>
              <a:rPr lang="en" sz="1050">
                <a:solidFill>
                  <a:srgbClr val="FF0000"/>
                </a:solidFill>
                <a:highlight>
                  <a:srgbClr val="FFFFFF"/>
                </a:highlight>
              </a:rPr>
              <a:t>16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  6.375                       min, max, mean of bin count is :  2   </a:t>
            </a:r>
            <a:r>
              <a:rPr lang="en" sz="1050">
                <a:solidFill>
                  <a:srgbClr val="FF0000"/>
                </a:solidFill>
                <a:highlight>
                  <a:srgbClr val="FFFFFF"/>
                </a:highlight>
              </a:rPr>
              <a:t>16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  12.421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A1A1A"/>
                </a:solidFill>
              </a:rPr>
              <a:t>Chi2_cut     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min, max, mean of bin count is :  2   15   6.667                          			 2   </a:t>
            </a:r>
            <a:r>
              <a:rPr lang="en" sz="1050">
                <a:solidFill>
                  <a:srgbClr val="FF0000"/>
                </a:solidFill>
                <a:highlight>
                  <a:srgbClr val="FFFFFF"/>
                </a:highlight>
              </a:rPr>
              <a:t>22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  14.3157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A1A1A"/>
                </a:solidFill>
              </a:rPr>
              <a:t>Iv             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</a:rPr>
              <a:t>min, max, mean of bin count is :  2   15   3.9583 			 min, max, mean of bin count is :  2   15   4.73684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A1A1A"/>
                </a:solidFill>
              </a:rPr>
              <a:t>Chi2 （</a:t>
            </a:r>
            <a:r>
              <a:rPr lang="en" sz="1200">
                <a:solidFill>
                  <a:srgbClr val="1A1A1A"/>
                </a:solidFill>
              </a:rPr>
              <a:t>merge</a:t>
            </a:r>
            <a:r>
              <a:rPr lang="en" sz="1200">
                <a:solidFill>
                  <a:srgbClr val="1A1A1A"/>
                </a:solidFill>
              </a:rPr>
              <a:t>）的 </a:t>
            </a:r>
            <a:r>
              <a:rPr lang="en" sz="1200">
                <a:solidFill>
                  <a:srgbClr val="1A1A1A"/>
                </a:solidFill>
              </a:rPr>
              <a:t>max_bin 没有被强制，多了一个</a:t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A1A1A"/>
                </a:solidFill>
              </a:rPr>
              <a:t>Chi_cut  或 iv 的 max_bin 被超过是因为 二叉树当前一层就算超过 max 也会完成切分（为了公平？），之后停止</a:t>
            </a:r>
            <a:endParaRPr sz="1200">
              <a:solidFill>
                <a:srgbClr val="1A1A1A"/>
              </a:solidFill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Char char="-"/>
            </a:pPr>
            <a:r>
              <a:rPr lang="en" sz="1200">
                <a:solidFill>
                  <a:srgbClr val="1A1A1A"/>
                </a:solidFill>
              </a:rPr>
              <a:t>Chi2 cut 继续的条件可能</a:t>
            </a:r>
            <a:r>
              <a:rPr b="1" lang="en" sz="1200">
                <a:solidFill>
                  <a:srgbClr val="1A1A1A"/>
                </a:solidFill>
              </a:rPr>
              <a:t>过于宽松</a:t>
            </a:r>
            <a:r>
              <a:rPr lang="en" sz="1200">
                <a:solidFill>
                  <a:srgbClr val="1A1A1A"/>
                </a:solidFill>
              </a:rPr>
              <a:t> ？ 现在是 chi2 &gt; self.chimerge_threshold (3.84), 大的数据集 切分后 chi2 很容易达到 1000+ 2000 +</a:t>
            </a:r>
            <a:endParaRPr sz="1200">
              <a:solidFill>
                <a:srgbClr val="1A1A1A"/>
              </a:solidFill>
            </a:endParaRPr>
          </a:p>
        </p:txBody>
      </p:sp>
      <p:sp>
        <p:nvSpPr>
          <p:cNvPr id="366" name="Google Shape;366;p47"/>
          <p:cNvSpPr/>
          <p:nvPr/>
        </p:nvSpPr>
        <p:spPr>
          <a:xfrm flipH="1" rot="10800000">
            <a:off x="494557" y="503060"/>
            <a:ext cx="8154600" cy="19800"/>
          </a:xfrm>
          <a:prstGeom prst="roundRect">
            <a:avLst>
              <a:gd fmla="val 50000" name="adj"/>
            </a:avLst>
          </a:prstGeom>
          <a:solidFill>
            <a:srgbClr val="5A8DF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47"/>
          <p:cNvSpPr txBox="1"/>
          <p:nvPr>
            <p:ph idx="12" type="sldNum"/>
          </p:nvPr>
        </p:nvSpPr>
        <p:spPr>
          <a:xfrm>
            <a:off x="8563936" y="4795200"/>
            <a:ext cx="224100" cy="1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533180" y="89320"/>
            <a:ext cx="8077800" cy="4224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28 Aug - 4 Sept, week 4</a:t>
            </a:r>
            <a:endParaRPr/>
          </a:p>
        </p:txBody>
      </p:sp>
      <p:sp>
        <p:nvSpPr>
          <p:cNvPr id="109" name="Google Shape;109;p21"/>
          <p:cNvSpPr txBox="1"/>
          <p:nvPr>
            <p:ph idx="12" type="sldNum"/>
          </p:nvPr>
        </p:nvSpPr>
        <p:spPr>
          <a:xfrm>
            <a:off x="6946731" y="4767262"/>
            <a:ext cx="2057400" cy="273900"/>
          </a:xfrm>
          <a:prstGeom prst="rect">
            <a:avLst/>
          </a:prstGeom>
        </p:spPr>
        <p:txBody>
          <a:bodyPr anchorCtr="0" anchor="ctr" bIns="19275" lIns="38575" spcFirstLastPara="1" rIns="38575" wrap="square" tIns="19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276000" y="587925"/>
            <a:ext cx="8077800" cy="4091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AutoNum type="arabicPeriod"/>
            </a:pPr>
            <a:r>
              <a:rPr b="1" lang="en" sz="1500">
                <a:solidFill>
                  <a:srgbClr val="434343"/>
                </a:solidFill>
              </a:rPr>
              <a:t>Total time: DS scorecard code &gt; toad &gt; book DIY functions -- </a:t>
            </a:r>
            <a:r>
              <a:rPr b="1" lang="en" sz="1500" u="sng">
                <a:solidFill>
                  <a:srgbClr val="434343"/>
                </a:solidFill>
              </a:rPr>
              <a:t>accept dataset 1 M</a:t>
            </a:r>
            <a:endParaRPr b="1" sz="1500" u="sng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34343"/>
                </a:solidFill>
              </a:rPr>
              <a:t>Note: WOE calculation happened in _woe for toad and diy, but in _fit for ds scorecard</a:t>
            </a:r>
            <a:endParaRPr b="1" sz="1500">
              <a:solidFill>
                <a:srgbClr val="434343"/>
              </a:solidFill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1500"/>
              <a:buChar char="-"/>
            </a:pPr>
            <a:r>
              <a:rPr b="1" lang="en" sz="1500">
                <a:solidFill>
                  <a:srgbClr val="0000FF"/>
                </a:solidFill>
              </a:rPr>
              <a:t>Dataset: 1M rows, 19 continuous variables</a:t>
            </a:r>
            <a:endParaRPr b="1" sz="1500">
              <a:solidFill>
                <a:srgbClr val="0000FF"/>
              </a:solidFill>
            </a:endParaRPr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900" y="887025"/>
            <a:ext cx="4785999" cy="2767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8"/>
          <p:cNvSpPr txBox="1"/>
          <p:nvPr>
            <p:ph type="title"/>
          </p:nvPr>
        </p:nvSpPr>
        <p:spPr>
          <a:xfrm>
            <a:off x="482689" y="235474"/>
            <a:ext cx="84258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050079"/>
                </a:solidFill>
              </a:rPr>
              <a:t>Week 11</a:t>
            </a:r>
            <a:endParaRPr/>
          </a:p>
        </p:txBody>
      </p:sp>
      <p:sp>
        <p:nvSpPr>
          <p:cNvPr id="373" name="Google Shape;373;p48"/>
          <p:cNvSpPr txBox="1"/>
          <p:nvPr/>
        </p:nvSpPr>
        <p:spPr>
          <a:xfrm>
            <a:off x="1668299" y="194975"/>
            <a:ext cx="29037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rPr b="1" lang="en" sz="1500">
                <a:solidFill>
                  <a:srgbClr val="050079"/>
                </a:solidFill>
              </a:rPr>
              <a:t>iv 对比 chi2，chi2_cut output</a:t>
            </a:r>
            <a:endParaRPr sz="1100"/>
          </a:p>
        </p:txBody>
      </p:sp>
      <p:sp>
        <p:nvSpPr>
          <p:cNvPr id="374" name="Google Shape;374;p48"/>
          <p:cNvSpPr txBox="1"/>
          <p:nvPr/>
        </p:nvSpPr>
        <p:spPr>
          <a:xfrm>
            <a:off x="212625" y="522850"/>
            <a:ext cx="8239800" cy="45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</a:rPr>
              <a:t>只改参数 method, init_method = “equal_freq”, 左右为2个不同feature</a:t>
            </a:r>
            <a:endParaRPr b="1" sz="1200">
              <a:solidFill>
                <a:srgbClr val="0000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A1A1A"/>
                </a:solidFill>
              </a:rPr>
              <a:t>Chi2</a:t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A1A1A"/>
                </a:solidFill>
              </a:rPr>
              <a:t>Chi2_cut</a:t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A1A1A"/>
                </a:solidFill>
              </a:rPr>
              <a:t>iv</a:t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</p:txBody>
      </p:sp>
      <p:sp>
        <p:nvSpPr>
          <p:cNvPr id="375" name="Google Shape;375;p48"/>
          <p:cNvSpPr/>
          <p:nvPr/>
        </p:nvSpPr>
        <p:spPr>
          <a:xfrm flipH="1" rot="10800000">
            <a:off x="494557" y="503060"/>
            <a:ext cx="8154600" cy="19800"/>
          </a:xfrm>
          <a:prstGeom prst="roundRect">
            <a:avLst>
              <a:gd fmla="val 50000" name="adj"/>
            </a:avLst>
          </a:prstGeom>
          <a:solidFill>
            <a:srgbClr val="5A8DF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48"/>
          <p:cNvSpPr txBox="1"/>
          <p:nvPr>
            <p:ph idx="12" type="sldNum"/>
          </p:nvPr>
        </p:nvSpPr>
        <p:spPr>
          <a:xfrm>
            <a:off x="8563936" y="4795200"/>
            <a:ext cx="224100" cy="1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7" name="Google Shape;37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225" y="3998375"/>
            <a:ext cx="3464500" cy="114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6772" y="747922"/>
            <a:ext cx="3178575" cy="1699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6775" y="2559962"/>
            <a:ext cx="3405251" cy="132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9275" y="84517"/>
            <a:ext cx="3080675" cy="1501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89275" y="1585725"/>
            <a:ext cx="3039676" cy="23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98047" y="3998366"/>
            <a:ext cx="3315725" cy="1090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9"/>
          <p:cNvSpPr txBox="1"/>
          <p:nvPr>
            <p:ph type="title"/>
          </p:nvPr>
        </p:nvSpPr>
        <p:spPr>
          <a:xfrm>
            <a:off x="458125" y="874301"/>
            <a:ext cx="8444700" cy="64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12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df</a:t>
            </a:r>
            <a:r>
              <a:rPr lang="en"/>
              <a:t>.loc[ inclusive: inclusive ]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0"/>
          <p:cNvSpPr txBox="1"/>
          <p:nvPr>
            <p:ph type="title"/>
          </p:nvPr>
        </p:nvSpPr>
        <p:spPr>
          <a:xfrm>
            <a:off x="482689" y="235474"/>
            <a:ext cx="84258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050079"/>
                </a:solidFill>
              </a:rPr>
              <a:t>Week 12</a:t>
            </a:r>
            <a:endParaRPr/>
          </a:p>
        </p:txBody>
      </p:sp>
      <p:sp>
        <p:nvSpPr>
          <p:cNvPr id="393" name="Google Shape;393;p50"/>
          <p:cNvSpPr txBox="1"/>
          <p:nvPr/>
        </p:nvSpPr>
        <p:spPr>
          <a:xfrm>
            <a:off x="1630274" y="235475"/>
            <a:ext cx="29037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rPr b="1" lang="en" sz="1500">
                <a:solidFill>
                  <a:srgbClr val="050079"/>
                </a:solidFill>
              </a:rPr>
              <a:t>主要进展：</a:t>
            </a:r>
            <a:endParaRPr sz="1100"/>
          </a:p>
        </p:txBody>
      </p:sp>
      <p:sp>
        <p:nvSpPr>
          <p:cNvPr id="394" name="Google Shape;394;p50"/>
          <p:cNvSpPr txBox="1"/>
          <p:nvPr/>
        </p:nvSpPr>
        <p:spPr>
          <a:xfrm>
            <a:off x="367050" y="502025"/>
            <a:ext cx="8292000" cy="46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NA_dict = {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"vehicle_year"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:[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"1998.0"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], 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"vehicle_make"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:[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"FORD"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"B50"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]}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"tot_derog"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:[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0.0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12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lang="en" sz="12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  --》 不会发生</a:t>
            </a:r>
            <a:endParaRPr sz="12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New features</a:t>
            </a:r>
            <a:r>
              <a:rPr lang="en" sz="1100">
                <a:solidFill>
                  <a:schemeClr val="dk1"/>
                </a:solidFill>
              </a:rPr>
              <a:t>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自上而下 method = entropy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确认chi, entropy 计算正确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Missing = “merge” 所有 NA value 去一个bin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>
                <a:solidFill>
                  <a:schemeClr val="dk1"/>
                </a:solidFill>
              </a:rPr>
              <a:t>用户 kwargs 可传 dict_na , 设置每个feature 的 特殊缺失值（对于类别型好用，连续变量 如果中间取一个 10，11，之后还没做到把这些value剔除， 可以用set_rule( ) 代替 ? ）</a:t>
            </a:r>
            <a:r>
              <a:rPr b="1" lang="en" sz="1100">
                <a:solidFill>
                  <a:srgbClr val="FF0000"/>
                </a:solidFill>
              </a:rPr>
              <a:t>## 变成 NA 再分</a:t>
            </a:r>
            <a:endParaRPr b="1" sz="1100">
              <a:solidFill>
                <a:srgbClr val="FF0000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00"/>
              <a:buChar char="-"/>
            </a:pPr>
            <a:r>
              <a:rPr b="1" lang="en" sz="1100">
                <a:solidFill>
                  <a:srgbClr val="FF0000"/>
                </a:solidFill>
              </a:rPr>
              <a:t>或者把值 挑出来</a:t>
            </a:r>
            <a:endParaRPr b="1" sz="1100">
              <a:solidFill>
                <a:srgbClr val="FF0000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00"/>
              <a:buChar char="-"/>
            </a:pPr>
            <a:r>
              <a:rPr b="1" lang="en" sz="1100"/>
              <a:t>用户自定义区间 set_rules (  ) ，会备份fit( )的model，新的 bin_info 只有 bin column，</a:t>
            </a:r>
            <a:r>
              <a:rPr b="1" lang="en" sz="1100">
                <a:solidFill>
                  <a:srgbClr val="FF0000"/>
                </a:solidFill>
              </a:rPr>
              <a:t>其他bad_rate 这些目前是NA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测试：3 个 dimension：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 sz="1100"/>
              <a:t>Data：普通类别型，年份类别， Y/N 类别，多个-99xxxx以及na的连续，一个-99xxxx的连续，很多0一些1和2的，普通连续</a:t>
            </a:r>
            <a:endParaRPr b="1"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 sz="1100"/>
              <a:t>分箱方式：chi_merge（自下而上合并）, iv, chi, entropy， </a:t>
            </a:r>
            <a:r>
              <a:rPr b="1" lang="en" sz="1100">
                <a:solidFill>
                  <a:srgbClr val="FF0000"/>
                </a:solidFill>
              </a:rPr>
              <a:t>等距 init，等频 init，类别 init （init 后不进行下一步分箱）</a:t>
            </a:r>
            <a:endParaRPr b="1" sz="1100">
              <a:solidFill>
                <a:srgbClr val="FF0000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 sz="1100"/>
              <a:t>单调性：强制单调，一个 turn，不采取强制</a:t>
            </a:r>
            <a:endParaRPr b="1" sz="11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Data 通过不同的columns，实现，其他通过 params 里的 init_method, method, force_mono 实现</a:t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20 features，3 categorical， 17 numerical， 1,000,000 rows</a:t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Notebook：</a:t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chemeClr val="hlink"/>
                </a:solidFill>
                <a:hlinkClick r:id="rId3"/>
              </a:rPr>
              <a:t>https://colab.research.google.com/drive/1EK2lf-y787VAyY05Wkci44bniGkphwAx?usp=sharing</a:t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output一览表格：</a:t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 u="sng">
                <a:solidFill>
                  <a:schemeClr val="hlink"/>
                </a:solidFill>
                <a:hlinkClick r:id="rId4"/>
              </a:rPr>
              <a:t>https://drive.google.com/file/d/1bkhSBRX5pXdeyWx3DsuHdck4zap09At5/view?usp=sharing</a:t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FF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A1A1A"/>
              </a:solidFill>
            </a:endParaRPr>
          </a:p>
        </p:txBody>
      </p:sp>
      <p:sp>
        <p:nvSpPr>
          <p:cNvPr id="395" name="Google Shape;395;p50"/>
          <p:cNvSpPr/>
          <p:nvPr/>
        </p:nvSpPr>
        <p:spPr>
          <a:xfrm flipH="1" rot="10800000">
            <a:off x="482707" y="482235"/>
            <a:ext cx="8154600" cy="19800"/>
          </a:xfrm>
          <a:prstGeom prst="roundRect">
            <a:avLst>
              <a:gd fmla="val 50000" name="adj"/>
            </a:avLst>
          </a:prstGeom>
          <a:solidFill>
            <a:srgbClr val="5A8DF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50"/>
          <p:cNvSpPr txBox="1"/>
          <p:nvPr>
            <p:ph idx="12" type="sldNum"/>
          </p:nvPr>
        </p:nvSpPr>
        <p:spPr>
          <a:xfrm>
            <a:off x="8563960" y="4795211"/>
            <a:ext cx="95100" cy="1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1"/>
          <p:cNvSpPr txBox="1"/>
          <p:nvPr>
            <p:ph type="title"/>
          </p:nvPr>
        </p:nvSpPr>
        <p:spPr>
          <a:xfrm>
            <a:off x="482689" y="235474"/>
            <a:ext cx="84258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050079"/>
                </a:solidFill>
              </a:rPr>
              <a:t>Week 12</a:t>
            </a:r>
            <a:endParaRPr/>
          </a:p>
        </p:txBody>
      </p:sp>
      <p:sp>
        <p:nvSpPr>
          <p:cNvPr id="402" name="Google Shape;402;p51"/>
          <p:cNvSpPr txBox="1"/>
          <p:nvPr/>
        </p:nvSpPr>
        <p:spPr>
          <a:xfrm>
            <a:off x="1668301" y="194975"/>
            <a:ext cx="6071400" cy="2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rPr b="1" lang="en" sz="1500">
                <a:solidFill>
                  <a:srgbClr val="050079"/>
                </a:solidFill>
              </a:rPr>
              <a:t>After meeting - chi2 cut calculation verification</a:t>
            </a:r>
            <a:endParaRPr sz="1100"/>
          </a:p>
        </p:txBody>
      </p:sp>
      <p:sp>
        <p:nvSpPr>
          <p:cNvPr id="403" name="Google Shape;403;p51"/>
          <p:cNvSpPr txBox="1"/>
          <p:nvPr/>
        </p:nvSpPr>
        <p:spPr>
          <a:xfrm>
            <a:off x="956600" y="503050"/>
            <a:ext cx="2612100" cy="45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</a:rPr>
              <a:t>Small_df,     25 rows </a:t>
            </a:r>
            <a:endParaRPr b="1" sz="1200">
              <a:solidFill>
                <a:srgbClr val="0000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</a:rPr>
              <a:t>Book:</a:t>
            </a:r>
            <a:endParaRPr b="1" sz="1200">
              <a:solidFill>
                <a:srgbClr val="0000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M_value is  1.402019140989729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M_value is  0.20172841864018334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M_value is  2.4816176470588234</a:t>
            </a:r>
            <a:endParaRPr b="1" sz="1200">
              <a:solidFill>
                <a:srgbClr val="0000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M_value is  1.175503095975232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M_value is  0.3236892583120205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M_value is  2.481617647058823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M_value is  2.4816176470588234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M_value is  0.26785714285714285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M_value is  1.3636363636363638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M_value is  3.484291443850267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M_value is  3.484291443850267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M_value is  4.976365546218487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04" name="Google Shape;404;p51"/>
          <p:cNvSpPr/>
          <p:nvPr/>
        </p:nvSpPr>
        <p:spPr>
          <a:xfrm flipH="1" rot="10800000">
            <a:off x="494557" y="503060"/>
            <a:ext cx="8154600" cy="19800"/>
          </a:xfrm>
          <a:prstGeom prst="roundRect">
            <a:avLst>
              <a:gd fmla="val 50000" name="adj"/>
            </a:avLst>
          </a:prstGeom>
          <a:solidFill>
            <a:srgbClr val="5A8DF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51"/>
          <p:cNvSpPr txBox="1"/>
          <p:nvPr>
            <p:ph idx="12" type="sldNum"/>
          </p:nvPr>
        </p:nvSpPr>
        <p:spPr>
          <a:xfrm>
            <a:off x="8563936" y="4795200"/>
            <a:ext cx="224100" cy="1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6" name="Google Shape;40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76425"/>
            <a:ext cx="834500" cy="4357224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1"/>
          <p:cNvSpPr txBox="1"/>
          <p:nvPr/>
        </p:nvSpPr>
        <p:spPr>
          <a:xfrm>
            <a:off x="3568700" y="573950"/>
            <a:ext cx="5379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</a:rPr>
              <a:t>VarBinHelper</a:t>
            </a:r>
            <a:r>
              <a:rPr b="1" lang="en" sz="1200">
                <a:solidFill>
                  <a:srgbClr val="0000FF"/>
                </a:solidFill>
              </a:rPr>
              <a:t>:</a:t>
            </a:r>
            <a:endParaRPr b="1" sz="12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00FF"/>
                </a:solidFill>
              </a:rPr>
              <a:t>具体数字不同是因为，初始化分箱，以及切点找的不一样</a:t>
            </a:r>
            <a:endParaRPr b="1"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line 477 debug chi2_cut, chi2 is  0.33121657754010725 , cut point is  1</a:t>
            </a:r>
            <a:endParaRPr sz="9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line 477 debug chi2_cut, chi2 is  1.0921743697478994 , cut point is  2</a:t>
            </a:r>
            <a:endParaRPr sz="9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line 477 debug chi2_cut, chi2 is  0.5727124183006536 , cut point is  3</a:t>
            </a:r>
            <a:endParaRPr sz="9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line 477 debug chi2_cut, chi2 is  0.09212802768166066 , cut point is  4</a:t>
            </a:r>
            <a:endParaRPr sz="9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line 477 debug chi2_cut, chi2 is  0.11710394385026748 , cut point is  5</a:t>
            </a:r>
            <a:endParaRPr sz="9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line 477 debug chi2_cut, chi2 is  0.5644392372333549 , cut point is  6</a:t>
            </a:r>
            <a:endParaRPr sz="9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line 477 debug chi2_cut, chi2 is  1.2343312324929978 , cut point is  7</a:t>
            </a:r>
            <a:endParaRPr sz="9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line 477 debug chi2_cut, chi2 is  1.9077540106951871 , cut point is  8</a:t>
            </a:r>
            <a:endParaRPr sz="9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line 477 debug chi2_cut, chi2 is  2.279820261437908 , cut point is  9</a:t>
            </a:r>
            <a:endParaRPr sz="9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line 477 debug chi2_cut, chi2 is  2.315734188412207 , cut point is  10</a:t>
            </a:r>
            <a:endParaRPr sz="9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line 477 debug chi2_cut, chi2 is  0.9301470588235297 , cut point is  11</a:t>
            </a:r>
            <a:endParaRPr sz="9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line 477 debug chi2_cut, chi2 is  0.3729946524064171 , cut point is  12</a:t>
            </a:r>
            <a:endParaRPr sz="13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2"/>
          <p:cNvSpPr txBox="1"/>
          <p:nvPr>
            <p:ph type="title"/>
          </p:nvPr>
        </p:nvSpPr>
        <p:spPr>
          <a:xfrm>
            <a:off x="482689" y="235474"/>
            <a:ext cx="84258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050079"/>
                </a:solidFill>
              </a:rPr>
              <a:t>Week 12</a:t>
            </a:r>
            <a:endParaRPr/>
          </a:p>
        </p:txBody>
      </p:sp>
      <p:sp>
        <p:nvSpPr>
          <p:cNvPr id="413" name="Google Shape;413;p52"/>
          <p:cNvSpPr txBox="1"/>
          <p:nvPr/>
        </p:nvSpPr>
        <p:spPr>
          <a:xfrm>
            <a:off x="1668301" y="194975"/>
            <a:ext cx="6071400" cy="2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rPr b="1" lang="en" sz="1500">
                <a:solidFill>
                  <a:srgbClr val="050079"/>
                </a:solidFill>
              </a:rPr>
              <a:t>After meeting - chi2 cut calculation verification</a:t>
            </a:r>
            <a:endParaRPr sz="1100"/>
          </a:p>
        </p:txBody>
      </p:sp>
      <p:sp>
        <p:nvSpPr>
          <p:cNvPr id="414" name="Google Shape;414;p52"/>
          <p:cNvSpPr txBox="1"/>
          <p:nvPr/>
        </p:nvSpPr>
        <p:spPr>
          <a:xfrm>
            <a:off x="1412800" y="503050"/>
            <a:ext cx="2612100" cy="45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</a:rPr>
              <a:t>accept.tot_rev_debt</a:t>
            </a:r>
            <a:r>
              <a:rPr b="1" lang="en" sz="1200">
                <a:solidFill>
                  <a:srgbClr val="0000FF"/>
                </a:solidFill>
              </a:rPr>
              <a:t>    </a:t>
            </a:r>
            <a:endParaRPr b="1" sz="1200">
              <a:solidFill>
                <a:srgbClr val="0000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</a:rPr>
              <a:t>Book:</a:t>
            </a:r>
            <a:endParaRPr b="1" sz="1200">
              <a:solidFill>
                <a:srgbClr val="0000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M_value is  391.4846220396137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M_value is  480.1411161173048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M_value is  585.9796571831832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M_value is  373.14567959690163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M_value is  128.82032376719596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M_value is  814.3010508666398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M_value is  715.6716454243654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M_value is  6658.070093431137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M_value is  25.22491718750553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M_value is  12.838965487196646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M_value is  39.9343272014892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M_value is  10.99680566233366</a:t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5" name="Google Shape;415;p52"/>
          <p:cNvSpPr/>
          <p:nvPr/>
        </p:nvSpPr>
        <p:spPr>
          <a:xfrm flipH="1" rot="10800000">
            <a:off x="494557" y="503060"/>
            <a:ext cx="8154600" cy="19800"/>
          </a:xfrm>
          <a:prstGeom prst="roundRect">
            <a:avLst>
              <a:gd fmla="val 50000" name="adj"/>
            </a:avLst>
          </a:prstGeom>
          <a:solidFill>
            <a:srgbClr val="5A8DF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52"/>
          <p:cNvSpPr txBox="1"/>
          <p:nvPr>
            <p:ph idx="12" type="sldNum"/>
          </p:nvPr>
        </p:nvSpPr>
        <p:spPr>
          <a:xfrm>
            <a:off x="8563936" y="4795200"/>
            <a:ext cx="224100" cy="1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7" name="Google Shape;417;p52"/>
          <p:cNvSpPr txBox="1"/>
          <p:nvPr/>
        </p:nvSpPr>
        <p:spPr>
          <a:xfrm>
            <a:off x="3833600" y="573950"/>
            <a:ext cx="5379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</a:rPr>
              <a:t>VarBinHelper:</a:t>
            </a:r>
            <a:endParaRPr b="1" sz="12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</a:rPr>
              <a:t>具体数字不同是因为，初始化分箱，以及切点找的不一样</a:t>
            </a:r>
            <a:endParaRPr b="1"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line 477 debug chi2_cut, chi2 is  221.23433471954738 , cut point is  1</a:t>
            </a:r>
            <a:endParaRPr sz="9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line 477 debug chi2_cut, chi2 is  246.4390885704085 , cut point is  2</a:t>
            </a:r>
            <a:endParaRPr sz="9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line 477 debug chi2_cut, chi2 is  149.81389934164287 , cut point is  3</a:t>
            </a:r>
            <a:endParaRPr sz="9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line 477 debug chi2_cut, chi2 is  168.78005364820112 , cut point is  4</a:t>
            </a:r>
            <a:endParaRPr sz="9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line 477 debug chi2_cut, chi2 is  328.2399541603232 , cut point is  5</a:t>
            </a:r>
            <a:endParaRPr sz="9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line 477 debug chi2_cut, chi2 is  102.89493680698246 , cut point is  6</a:t>
            </a:r>
            <a:endParaRPr sz="9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line 477 debug chi2_cut, chi2 is  76.63237110701003 , cut point is  7</a:t>
            </a:r>
            <a:endParaRPr sz="9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line 477 debug chi2_cut, chi2 is  42.889227506567835 , cut point is  8</a:t>
            </a:r>
            <a:endParaRPr sz="9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line 477 debug chi2_cut, chi2 is  28.400884479972873 , cut point is  9</a:t>
            </a:r>
            <a:endParaRPr sz="9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line 477 debug chi2_cut, chi2 is  6.323146861140774 , cut point is  10</a:t>
            </a:r>
            <a:endParaRPr sz="9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line 477 debug chi2_cut, chi2 is  9.18323225984641 , cut point is  11</a:t>
            </a:r>
            <a:endParaRPr sz="9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line 477 debug chi2_cut, chi2 is  12.617147063416466 , cut point is  12</a:t>
            </a:r>
            <a:endParaRPr sz="9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line 477 debug chi2_cut, chi2 is  8.997331839426904 , cut point is  13</a:t>
            </a:r>
            <a:endParaRPr sz="9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line 477 debug chi2_cut, chi2 is  103.1531953560775 , cut point is  14</a:t>
            </a:r>
            <a:endParaRPr sz="9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line 477 debug chi2_cut, chi2 is  143.22315205789488 , cut point is  15</a:t>
            </a:r>
            <a:endParaRPr sz="9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line 477 debug chi2_cut, chi2 is  2139.316564600476 , cut point is  74</a:t>
            </a:r>
            <a:endParaRPr sz="9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line 477 debug chi2_cut, chi2 is  1845.9116649763553 , cut point is  75</a:t>
            </a:r>
            <a:endParaRPr sz="9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line 477 debug chi2_cut, chi2 is  1313.4428798323754 , cut point is  76</a:t>
            </a:r>
            <a:endParaRPr sz="9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line 477 debug chi2_cut, chi2 is  1142.7021047252958 , cut point is  77</a:t>
            </a:r>
            <a:endParaRPr sz="9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line 477 debug chi2_cut, chi2 is  1510.7823355846695 , cut point is  78</a:t>
            </a:r>
            <a:endParaRPr sz="9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line 477 debug chi2_cut, chi2 is  854.5301628199248 , cut point is  79</a:t>
            </a:r>
            <a:endParaRPr sz="9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line 477 debug chi2_cut, chi2 is  674.7201690430466 , cut point is  80</a:t>
            </a:r>
            <a:endParaRPr sz="9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line 477 debug chi2_cut, chi2 is  876.1969849343942 , cut point is  81</a:t>
            </a:r>
            <a:endParaRPr sz="9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line 477 debug chi2_cut, chi2 is  1176.1675493239466 , cut point is  82</a:t>
            </a:r>
            <a:endParaRPr sz="9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line 477 debug chi2_cut, chi2 is  1334.4399237300834 , cut point is  83</a:t>
            </a:r>
            <a:endParaRPr sz="9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cutting bin  0  cut at  69 score  2598.467447171721</a:t>
            </a:r>
            <a:endParaRPr sz="9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18" name="Google Shape;418;p52"/>
          <p:cNvPicPr preferRelativeResize="0"/>
          <p:nvPr/>
        </p:nvPicPr>
        <p:blipFill rotWithShape="1">
          <a:blip r:embed="rId3">
            <a:alphaModFix/>
          </a:blip>
          <a:srcRect b="0" l="10656" r="9877" t="0"/>
          <a:stretch/>
        </p:blipFill>
        <p:spPr>
          <a:xfrm>
            <a:off x="95650" y="1120875"/>
            <a:ext cx="1265650" cy="290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3"/>
          <p:cNvSpPr txBox="1"/>
          <p:nvPr>
            <p:ph type="title"/>
          </p:nvPr>
        </p:nvSpPr>
        <p:spPr>
          <a:xfrm>
            <a:off x="482689" y="235474"/>
            <a:ext cx="84258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050079"/>
                </a:solidFill>
              </a:rPr>
              <a:t>Week 12</a:t>
            </a:r>
            <a:endParaRPr/>
          </a:p>
        </p:txBody>
      </p:sp>
      <p:sp>
        <p:nvSpPr>
          <p:cNvPr id="424" name="Google Shape;424;p53"/>
          <p:cNvSpPr txBox="1"/>
          <p:nvPr/>
        </p:nvSpPr>
        <p:spPr>
          <a:xfrm>
            <a:off x="1668301" y="194975"/>
            <a:ext cx="6071400" cy="2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rPr b="1" lang="en" sz="1500">
                <a:solidFill>
                  <a:srgbClr val="050079"/>
                </a:solidFill>
              </a:rPr>
              <a:t>E</a:t>
            </a:r>
            <a:r>
              <a:rPr b="1" lang="en" sz="1500">
                <a:solidFill>
                  <a:srgbClr val="050079"/>
                </a:solidFill>
              </a:rPr>
              <a:t>ntropy calculation verification</a:t>
            </a:r>
            <a:endParaRPr sz="1100"/>
          </a:p>
        </p:txBody>
      </p:sp>
      <p:sp>
        <p:nvSpPr>
          <p:cNvPr id="425" name="Google Shape;425;p53"/>
          <p:cNvSpPr txBox="1"/>
          <p:nvPr/>
        </p:nvSpPr>
        <p:spPr>
          <a:xfrm>
            <a:off x="956600" y="503050"/>
            <a:ext cx="24096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</a:rPr>
              <a:t>Small_df,     25 rows , </a:t>
            </a:r>
            <a:r>
              <a:rPr b="1" lang="en" sz="1600">
                <a:solidFill>
                  <a:srgbClr val="0000FF"/>
                </a:solidFill>
              </a:rPr>
              <a:t>cut at 7</a:t>
            </a:r>
            <a:endParaRPr b="1" sz="1600">
              <a:solidFill>
                <a:srgbClr val="0000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</a:rPr>
              <a:t>Book:</a:t>
            </a:r>
            <a:endParaRPr b="1" sz="1200">
              <a:solidFill>
                <a:srgbClr val="0000FF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26" name="Google Shape;426;p53"/>
          <p:cNvSpPr/>
          <p:nvPr/>
        </p:nvSpPr>
        <p:spPr>
          <a:xfrm flipH="1" rot="10800000">
            <a:off x="494557" y="503060"/>
            <a:ext cx="8154600" cy="19800"/>
          </a:xfrm>
          <a:prstGeom prst="roundRect">
            <a:avLst>
              <a:gd fmla="val 50000" name="adj"/>
            </a:avLst>
          </a:prstGeom>
          <a:solidFill>
            <a:srgbClr val="5A8DF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53"/>
          <p:cNvSpPr txBox="1"/>
          <p:nvPr>
            <p:ph idx="12" type="sldNum"/>
          </p:nvPr>
        </p:nvSpPr>
        <p:spPr>
          <a:xfrm>
            <a:off x="8563936" y="4795200"/>
            <a:ext cx="224100" cy="1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8" name="Google Shape;42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76425"/>
            <a:ext cx="834500" cy="4357224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53"/>
          <p:cNvSpPr txBox="1"/>
          <p:nvPr/>
        </p:nvSpPr>
        <p:spPr>
          <a:xfrm>
            <a:off x="956600" y="2914525"/>
            <a:ext cx="6783000" cy="17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</a:rPr>
              <a:t>VarBinHelper:</a:t>
            </a:r>
            <a:endParaRPr b="1" sz="12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line 519 debug entropy ---- entropy_cut is  </a:t>
            </a:r>
            <a:r>
              <a:rPr b="1" lang="en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0.016349131089531177</a:t>
            </a:r>
            <a:r>
              <a:rPr lang="en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, cut point is  7  ent cond and ent total is:  </a:t>
            </a:r>
            <a:r>
              <a:rPr b="1" lang="en" sz="105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0.6166206866345515   0.6268694575724264</a:t>
            </a:r>
            <a:endParaRPr b="1" sz="95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不只是公式使用正确，在每个切点对比时，自己的 data structure 读取数据也经过验证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df.loc[include : include]  -1 is exlude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loc[0:10]</a:t>
            </a:r>
            <a:endParaRPr b="1" sz="1300"/>
          </a:p>
        </p:txBody>
      </p:sp>
      <p:pic>
        <p:nvPicPr>
          <p:cNvPr id="430" name="Google Shape;43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4275" y="1897925"/>
            <a:ext cx="5735601" cy="78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4263" y="1322325"/>
            <a:ext cx="5272774" cy="54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4"/>
          <p:cNvSpPr txBox="1"/>
          <p:nvPr>
            <p:ph type="title"/>
          </p:nvPr>
        </p:nvSpPr>
        <p:spPr>
          <a:xfrm>
            <a:off x="482689" y="235474"/>
            <a:ext cx="84258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050079"/>
                </a:solidFill>
              </a:rPr>
              <a:t>Week 12</a:t>
            </a:r>
            <a:endParaRPr/>
          </a:p>
        </p:txBody>
      </p:sp>
      <p:sp>
        <p:nvSpPr>
          <p:cNvPr id="437" name="Google Shape;437;p54"/>
          <p:cNvSpPr txBox="1"/>
          <p:nvPr/>
        </p:nvSpPr>
        <p:spPr>
          <a:xfrm>
            <a:off x="1668301" y="194975"/>
            <a:ext cx="6071400" cy="2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rPr b="1" lang="en" sz="1500">
                <a:solidFill>
                  <a:srgbClr val="050079"/>
                </a:solidFill>
              </a:rPr>
              <a:t>set_rules()  -- 是否需要再计算 bad rate 这些？</a:t>
            </a:r>
            <a:endParaRPr sz="1100"/>
          </a:p>
        </p:txBody>
      </p:sp>
      <p:sp>
        <p:nvSpPr>
          <p:cNvPr id="438" name="Google Shape;438;p54"/>
          <p:cNvSpPr/>
          <p:nvPr/>
        </p:nvSpPr>
        <p:spPr>
          <a:xfrm flipH="1" rot="10800000">
            <a:off x="494557" y="503060"/>
            <a:ext cx="8154600" cy="19800"/>
          </a:xfrm>
          <a:prstGeom prst="roundRect">
            <a:avLst>
              <a:gd fmla="val 50000" name="adj"/>
            </a:avLst>
          </a:prstGeom>
          <a:solidFill>
            <a:srgbClr val="5A8DF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54"/>
          <p:cNvSpPr txBox="1"/>
          <p:nvPr>
            <p:ph idx="12" type="sldNum"/>
          </p:nvPr>
        </p:nvSpPr>
        <p:spPr>
          <a:xfrm>
            <a:off x="8563936" y="4795200"/>
            <a:ext cx="224100" cy="1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0" name="Google Shape;440;p54"/>
          <p:cNvPicPr preferRelativeResize="0"/>
          <p:nvPr/>
        </p:nvPicPr>
        <p:blipFill rotWithShape="1">
          <a:blip r:embed="rId3">
            <a:alphaModFix/>
          </a:blip>
          <a:srcRect b="0" l="0" r="17204" t="0"/>
          <a:stretch/>
        </p:blipFill>
        <p:spPr>
          <a:xfrm>
            <a:off x="2565250" y="1962200"/>
            <a:ext cx="2878849" cy="2995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75" y="690821"/>
            <a:ext cx="5673676" cy="11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4"/>
          <p:cNvPicPr preferRelativeResize="0"/>
          <p:nvPr/>
        </p:nvPicPr>
        <p:blipFill rotWithShape="1">
          <a:blip r:embed="rId5">
            <a:alphaModFix/>
          </a:blip>
          <a:srcRect b="0" l="0" r="38514" t="0"/>
          <a:stretch/>
        </p:blipFill>
        <p:spPr>
          <a:xfrm>
            <a:off x="5761400" y="690825"/>
            <a:ext cx="3102527" cy="421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5"/>
          <p:cNvSpPr txBox="1"/>
          <p:nvPr>
            <p:ph type="title"/>
          </p:nvPr>
        </p:nvSpPr>
        <p:spPr>
          <a:xfrm>
            <a:off x="458125" y="874301"/>
            <a:ext cx="8444700" cy="64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 12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Pandas.loc[ inclusive: inclusive ]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6"/>
          <p:cNvSpPr txBox="1"/>
          <p:nvPr>
            <p:ph type="title"/>
          </p:nvPr>
        </p:nvSpPr>
        <p:spPr>
          <a:xfrm>
            <a:off x="482689" y="235474"/>
            <a:ext cx="84258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050079"/>
                </a:solidFill>
              </a:rPr>
              <a:t>Week 14 </a:t>
            </a:r>
            <a:r>
              <a:rPr b="1" lang="en" sz="1500">
                <a:solidFill>
                  <a:srgbClr val="050079"/>
                </a:solidFill>
              </a:rPr>
              <a:t>成果汇报</a:t>
            </a:r>
            <a:endParaRPr/>
          </a:p>
        </p:txBody>
      </p:sp>
      <p:sp>
        <p:nvSpPr>
          <p:cNvPr id="453" name="Google Shape;453;p56"/>
          <p:cNvSpPr txBox="1"/>
          <p:nvPr/>
        </p:nvSpPr>
        <p:spPr>
          <a:xfrm>
            <a:off x="274527" y="773600"/>
            <a:ext cx="82893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rPr b="1" lang="en" sz="1500">
                <a:solidFill>
                  <a:srgbClr val="050079"/>
                </a:solidFill>
              </a:rPr>
              <a:t>不同分箱代码功能对比</a:t>
            </a:r>
            <a:r>
              <a:rPr b="1" lang="en" sz="1500">
                <a:solidFill>
                  <a:srgbClr val="050079"/>
                </a:solidFill>
              </a:rPr>
              <a:t>：</a:t>
            </a:r>
            <a:endParaRPr sz="1100"/>
          </a:p>
        </p:txBody>
      </p:sp>
      <p:sp>
        <p:nvSpPr>
          <p:cNvPr id="454" name="Google Shape;454;p56"/>
          <p:cNvSpPr/>
          <p:nvPr/>
        </p:nvSpPr>
        <p:spPr>
          <a:xfrm flipH="1" rot="10800000">
            <a:off x="482707" y="482235"/>
            <a:ext cx="8154600" cy="19800"/>
          </a:xfrm>
          <a:prstGeom prst="roundRect">
            <a:avLst>
              <a:gd fmla="val 50000" name="adj"/>
            </a:avLst>
          </a:prstGeom>
          <a:solidFill>
            <a:srgbClr val="5A8DF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56"/>
          <p:cNvSpPr txBox="1"/>
          <p:nvPr>
            <p:ph idx="12" type="sldNum"/>
          </p:nvPr>
        </p:nvSpPr>
        <p:spPr>
          <a:xfrm>
            <a:off x="8563960" y="4795211"/>
            <a:ext cx="95100" cy="1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56" name="Google Shape;456;p56"/>
          <p:cNvGraphicFramePr/>
          <p:nvPr/>
        </p:nvGraphicFramePr>
        <p:xfrm>
          <a:off x="274525" y="1153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{3DAA8D6F-8F97-4FF8-8842-64F5EBA5AB79}</a:tableStyleId>
              </a:tblPr>
              <a:tblGrid>
                <a:gridCol w="1836900"/>
                <a:gridCol w="2121575"/>
                <a:gridCol w="1979250"/>
                <a:gridCol w="19792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toad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目前版本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</a:t>
                      </a:r>
                      <a:r>
                        <a:rPr lang="en"/>
                        <a:t>ntern 新版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单 missing value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aseline="30000" lang="en"/>
                        <a:t>✔️</a:t>
                      </a:r>
                      <a:endParaRPr baseline="30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aseline="30000" lang="en">
                          <a:solidFill>
                            <a:schemeClr val="dk1"/>
                          </a:solidFill>
                        </a:rPr>
                        <a:t>✔️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aseline="30000" lang="en">
                          <a:solidFill>
                            <a:schemeClr val="dk1"/>
                          </a:solidFill>
                        </a:rPr>
                        <a:t>✔️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多种 </a:t>
                      </a:r>
                      <a:r>
                        <a:rPr lang="en"/>
                        <a:t>missing values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aseline="30000" lang="en">
                          <a:solidFill>
                            <a:schemeClr val="dk1"/>
                          </a:solidFill>
                        </a:rPr>
                        <a:t>✔️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强制单调性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aseline="30000" lang="en">
                          <a:solidFill>
                            <a:schemeClr val="dk1"/>
                          </a:solidFill>
                        </a:rPr>
                        <a:t>✔️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aseline="30000" lang="en">
                          <a:solidFill>
                            <a:schemeClr val="dk1"/>
                          </a:solidFill>
                        </a:rPr>
                        <a:t>✔️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允许 1-turn 单调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aseline="30000" lang="en">
                          <a:solidFill>
                            <a:schemeClr val="dk1"/>
                          </a:solidFill>
                        </a:rPr>
                        <a:t>✔️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手动分箱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aseline="30000" lang="en">
                          <a:solidFill>
                            <a:schemeClr val="dk1"/>
                          </a:solidFill>
                        </a:rPr>
                        <a:t>✔️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精度调整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aseline="30000" lang="en">
                          <a:solidFill>
                            <a:schemeClr val="dk1"/>
                          </a:solidFill>
                        </a:rPr>
                        <a:t>✔️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缺失值合并/单独一箱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aseline="30000" lang="en">
                          <a:solidFill>
                            <a:schemeClr val="dk1"/>
                          </a:solidFill>
                        </a:rPr>
                        <a:t>✔️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aseline="30000" lang="en">
                          <a:solidFill>
                            <a:schemeClr val="dk1"/>
                          </a:solidFill>
                        </a:rPr>
                        <a:t>✔️</a:t>
                      </a:r>
                      <a:endParaRPr baseline="30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Init </a:t>
                      </a:r>
                      <a:r>
                        <a:rPr lang="en"/>
                        <a:t>是否满足 min_sample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aseline="30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aseline="30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7"/>
          <p:cNvSpPr txBox="1"/>
          <p:nvPr>
            <p:ph type="title"/>
          </p:nvPr>
        </p:nvSpPr>
        <p:spPr>
          <a:xfrm>
            <a:off x="482689" y="235474"/>
            <a:ext cx="84258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050079"/>
                </a:solidFill>
              </a:rPr>
              <a:t>Week 14 </a:t>
            </a:r>
            <a:r>
              <a:rPr b="1" lang="en" sz="1500">
                <a:solidFill>
                  <a:srgbClr val="050079"/>
                </a:solidFill>
              </a:rPr>
              <a:t>成果汇报</a:t>
            </a:r>
            <a:endParaRPr/>
          </a:p>
        </p:txBody>
      </p:sp>
      <p:sp>
        <p:nvSpPr>
          <p:cNvPr id="462" name="Google Shape;462;p57"/>
          <p:cNvSpPr txBox="1"/>
          <p:nvPr/>
        </p:nvSpPr>
        <p:spPr>
          <a:xfrm>
            <a:off x="216202" y="583550"/>
            <a:ext cx="82893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rPr b="1" lang="en" sz="1500">
                <a:solidFill>
                  <a:srgbClr val="050079"/>
                </a:solidFill>
              </a:rPr>
              <a:t>Framework</a:t>
            </a:r>
            <a:endParaRPr sz="1100"/>
          </a:p>
        </p:txBody>
      </p:sp>
      <p:sp>
        <p:nvSpPr>
          <p:cNvPr id="463" name="Google Shape;463;p57"/>
          <p:cNvSpPr/>
          <p:nvPr/>
        </p:nvSpPr>
        <p:spPr>
          <a:xfrm flipH="1" rot="10800000">
            <a:off x="482707" y="482235"/>
            <a:ext cx="8154600" cy="19800"/>
          </a:xfrm>
          <a:prstGeom prst="roundRect">
            <a:avLst>
              <a:gd fmla="val 50000" name="adj"/>
            </a:avLst>
          </a:prstGeom>
          <a:solidFill>
            <a:srgbClr val="5A8DF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57"/>
          <p:cNvSpPr txBox="1"/>
          <p:nvPr>
            <p:ph idx="12" type="sldNum"/>
          </p:nvPr>
        </p:nvSpPr>
        <p:spPr>
          <a:xfrm>
            <a:off x="8563960" y="4795211"/>
            <a:ext cx="95100" cy="1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65" name="Google Shape;465;p57"/>
          <p:cNvGraphicFramePr/>
          <p:nvPr/>
        </p:nvGraphicFramePr>
        <p:xfrm>
          <a:off x="1539988" y="71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{3DAA8D6F-8F97-4FF8-8842-64F5EBA5AB79}</a:tableStyleId>
              </a:tblPr>
              <a:tblGrid>
                <a:gridCol w="1836900"/>
                <a:gridCol w="2121575"/>
                <a:gridCol w="1979250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自上而下 cut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自下而上 merge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适用 类别型 变量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aseline="30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aseline="30000" lang="en">
                          <a:solidFill>
                            <a:schemeClr val="dk1"/>
                          </a:solidFill>
                        </a:rPr>
                        <a:t>✔️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适用 数值型 变量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aseline="30000" lang="en">
                          <a:solidFill>
                            <a:schemeClr val="dk1"/>
                          </a:solidFill>
                        </a:rPr>
                        <a:t>✔️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aseline="30000" lang="en">
                          <a:solidFill>
                            <a:schemeClr val="dk1"/>
                          </a:solidFill>
                        </a:rPr>
                        <a:t>✔️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</a:t>
                      </a:r>
                      <a:r>
                        <a:rPr lang="en"/>
                        <a:t>ethod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“i</a:t>
                      </a:r>
                      <a:r>
                        <a:rPr lang="en"/>
                        <a:t>v</a:t>
                      </a:r>
                      <a:r>
                        <a:rPr lang="en"/>
                        <a:t>”, “chi”, “entropy”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“chi_merge”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66" name="Google Shape;46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3700" y="2421925"/>
            <a:ext cx="4138725" cy="2021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7" name="Google Shape;467;p57"/>
          <p:cNvSpPr txBox="1"/>
          <p:nvPr/>
        </p:nvSpPr>
        <p:spPr>
          <a:xfrm>
            <a:off x="6158400" y="2489125"/>
            <a:ext cx="1182000" cy="17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</a:rPr>
              <a:t>自下而上 合并</a:t>
            </a:r>
            <a:endParaRPr b="1"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0000"/>
                </a:solidFill>
              </a:rPr>
              <a:t>自上而下 切分</a:t>
            </a:r>
            <a:endParaRPr b="1" sz="1200">
              <a:solidFill>
                <a:srgbClr val="FF0000"/>
              </a:solidFill>
            </a:endParaRPr>
          </a:p>
        </p:txBody>
      </p:sp>
      <p:sp>
        <p:nvSpPr>
          <p:cNvPr id="468" name="Google Shape;468;p57"/>
          <p:cNvSpPr txBox="1"/>
          <p:nvPr/>
        </p:nvSpPr>
        <p:spPr>
          <a:xfrm>
            <a:off x="730975" y="4476575"/>
            <a:ext cx="6705000" cy="5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最小的单位（上图a,b,c,d,e …..）由等频/等距初始化得来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init_method = “step” or “quantile”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533180" y="89320"/>
            <a:ext cx="8077800" cy="4224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28 Aug - 4 Sept, week 4</a:t>
            </a:r>
            <a:endParaRPr/>
          </a:p>
        </p:txBody>
      </p:sp>
      <p:sp>
        <p:nvSpPr>
          <p:cNvPr id="118" name="Google Shape;118;p22"/>
          <p:cNvSpPr txBox="1"/>
          <p:nvPr>
            <p:ph idx="12" type="sldNum"/>
          </p:nvPr>
        </p:nvSpPr>
        <p:spPr>
          <a:xfrm>
            <a:off x="6946731" y="4767262"/>
            <a:ext cx="2057400" cy="273900"/>
          </a:xfrm>
          <a:prstGeom prst="rect">
            <a:avLst/>
          </a:prstGeom>
        </p:spPr>
        <p:txBody>
          <a:bodyPr anchorCtr="0" anchor="ctr" bIns="19275" lIns="38575" spcFirstLastPara="1" rIns="38575" wrap="square" tIns="19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" name="Google Shape;119;p22"/>
          <p:cNvSpPr txBox="1"/>
          <p:nvPr>
            <p:ph idx="1" type="body"/>
          </p:nvPr>
        </p:nvSpPr>
        <p:spPr>
          <a:xfrm>
            <a:off x="276000" y="587925"/>
            <a:ext cx="8077800" cy="4091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AutoNum type="arabicPeriod"/>
            </a:pPr>
            <a:r>
              <a:rPr b="1" lang="en" sz="1500">
                <a:solidFill>
                  <a:srgbClr val="434343"/>
                </a:solidFill>
              </a:rPr>
              <a:t>Total time: DS scorecard code &gt; toad &gt; book DIY functions -- </a:t>
            </a:r>
            <a:r>
              <a:rPr b="1" lang="en" sz="1500" u="sng">
                <a:solidFill>
                  <a:srgbClr val="434343"/>
                </a:solidFill>
              </a:rPr>
              <a:t>accept dataset 5 M</a:t>
            </a:r>
            <a:endParaRPr b="1" sz="1500" u="sng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34343"/>
                </a:solidFill>
              </a:rPr>
              <a:t>Note: WOE calculation happened in _woe for toad and diy, but in _fit for ds scorecard</a:t>
            </a:r>
            <a:endParaRPr b="1" sz="1500">
              <a:solidFill>
                <a:srgbClr val="434343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1500"/>
              <a:buChar char="-"/>
            </a:pPr>
            <a:r>
              <a:rPr b="1" lang="en" sz="1500">
                <a:solidFill>
                  <a:srgbClr val="0000FF"/>
                </a:solidFill>
              </a:rPr>
              <a:t>Dataset: 5M rows, 19 continuous variables</a:t>
            </a:r>
            <a:endParaRPr b="1" sz="1500">
              <a:solidFill>
                <a:srgbClr val="0000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500">
              <a:solidFill>
                <a:srgbClr val="0000FF"/>
              </a:solidFill>
            </a:endParaRPr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3950" y="867275"/>
            <a:ext cx="4995950" cy="279642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8"/>
          <p:cNvSpPr txBox="1"/>
          <p:nvPr>
            <p:ph type="title"/>
          </p:nvPr>
        </p:nvSpPr>
        <p:spPr>
          <a:xfrm>
            <a:off x="482689" y="235474"/>
            <a:ext cx="84258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050079"/>
                </a:solidFill>
              </a:rPr>
              <a:t>Week 14 </a:t>
            </a:r>
            <a:r>
              <a:rPr b="1" lang="en" sz="1500">
                <a:solidFill>
                  <a:srgbClr val="050079"/>
                </a:solidFill>
              </a:rPr>
              <a:t>成果汇报</a:t>
            </a:r>
            <a:endParaRPr/>
          </a:p>
        </p:txBody>
      </p:sp>
      <p:sp>
        <p:nvSpPr>
          <p:cNvPr id="474" name="Google Shape;474;p58"/>
          <p:cNvSpPr txBox="1"/>
          <p:nvPr/>
        </p:nvSpPr>
        <p:spPr>
          <a:xfrm>
            <a:off x="149425" y="1133775"/>
            <a:ext cx="83757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rPr b="1" lang="en" sz="1500">
                <a:solidFill>
                  <a:srgbClr val="050079"/>
                </a:solidFill>
              </a:rPr>
              <a:t>Pseudo code： 自下而上  						  </a:t>
            </a:r>
            <a:r>
              <a:rPr b="1" lang="en" sz="1500">
                <a:solidFill>
                  <a:srgbClr val="050079"/>
                </a:solidFill>
              </a:rPr>
              <a:t>自上而下</a:t>
            </a:r>
            <a:endParaRPr b="1" sz="12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t/>
            </a:r>
            <a:endParaRPr b="1" sz="1500">
              <a:solidFill>
                <a:srgbClr val="050079"/>
              </a:solidFill>
            </a:endParaRPr>
          </a:p>
        </p:txBody>
      </p:sp>
      <p:sp>
        <p:nvSpPr>
          <p:cNvPr id="475" name="Google Shape;475;p58"/>
          <p:cNvSpPr/>
          <p:nvPr/>
        </p:nvSpPr>
        <p:spPr>
          <a:xfrm flipH="1" rot="10800000">
            <a:off x="482707" y="482235"/>
            <a:ext cx="8154600" cy="19800"/>
          </a:xfrm>
          <a:prstGeom prst="roundRect">
            <a:avLst>
              <a:gd fmla="val 50000" name="adj"/>
            </a:avLst>
          </a:prstGeom>
          <a:solidFill>
            <a:srgbClr val="5A8DF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58"/>
          <p:cNvSpPr txBox="1"/>
          <p:nvPr>
            <p:ph idx="12" type="sldNum"/>
          </p:nvPr>
        </p:nvSpPr>
        <p:spPr>
          <a:xfrm>
            <a:off x="8563960" y="4795211"/>
            <a:ext cx="95100" cy="1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7" name="Google Shape;477;p58"/>
          <p:cNvSpPr txBox="1"/>
          <p:nvPr/>
        </p:nvSpPr>
        <p:spPr>
          <a:xfrm>
            <a:off x="1077100" y="1412175"/>
            <a:ext cx="3223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Process missing value</a:t>
            </a:r>
            <a:endParaRPr b="1" sz="1200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Init smallest bin</a:t>
            </a:r>
            <a:endParaRPr b="1" sz="1200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While (condition)</a:t>
            </a:r>
            <a:endParaRPr b="1" sz="1200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Compute metrics</a:t>
            </a:r>
            <a:endParaRPr b="1" sz="1200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Merge bin</a:t>
            </a:r>
            <a:endParaRPr b="1" sz="1200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Update bin info</a:t>
            </a:r>
            <a:endParaRPr b="1" sz="1200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while not mono:</a:t>
            </a:r>
            <a:endParaRPr b="1" sz="1200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en" sz="12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Merge two violated bins</a:t>
            </a:r>
            <a:endParaRPr b="1" sz="1200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Calculate woe,iv, merge features</a:t>
            </a:r>
            <a:endParaRPr b="1" sz="1200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8" name="Google Shape;478;p58"/>
          <p:cNvSpPr txBox="1"/>
          <p:nvPr/>
        </p:nvSpPr>
        <p:spPr>
          <a:xfrm>
            <a:off x="4893000" y="1731225"/>
            <a:ext cx="3223200" cy="23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Process missing value</a:t>
            </a:r>
            <a:endParaRPr b="1" sz="1200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Init smallest bin unit </a:t>
            </a:r>
            <a:endParaRPr b="1" sz="1200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label all bins as one bin</a:t>
            </a:r>
            <a:endParaRPr b="1" sz="1200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While (condition)</a:t>
            </a:r>
            <a:endParaRPr b="1" sz="1200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Compute metrics</a:t>
            </a:r>
            <a:endParaRPr b="1" sz="1200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split bin</a:t>
            </a:r>
            <a:endParaRPr b="1" sz="1200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Update bin info</a:t>
            </a:r>
            <a:endParaRPr b="1" sz="1200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while not mono:</a:t>
            </a:r>
            <a:endParaRPr b="1" sz="1200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Merge two violated bins</a:t>
            </a:r>
            <a:endParaRPr b="1" sz="1200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Calculate woe,iv, merge features</a:t>
            </a:r>
            <a:endParaRPr b="1" sz="1200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9"/>
          <p:cNvSpPr txBox="1"/>
          <p:nvPr>
            <p:ph type="title"/>
          </p:nvPr>
        </p:nvSpPr>
        <p:spPr>
          <a:xfrm>
            <a:off x="482689" y="235474"/>
            <a:ext cx="84258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050079"/>
                </a:solidFill>
              </a:rPr>
              <a:t>Week 14 </a:t>
            </a:r>
            <a:r>
              <a:rPr b="1" lang="en" sz="1500">
                <a:solidFill>
                  <a:srgbClr val="050079"/>
                </a:solidFill>
              </a:rPr>
              <a:t>成果汇报</a:t>
            </a:r>
            <a:endParaRPr/>
          </a:p>
        </p:txBody>
      </p:sp>
      <p:sp>
        <p:nvSpPr>
          <p:cNvPr id="484" name="Google Shape;484;p59"/>
          <p:cNvSpPr txBox="1"/>
          <p:nvPr/>
        </p:nvSpPr>
        <p:spPr>
          <a:xfrm>
            <a:off x="274527" y="773600"/>
            <a:ext cx="82893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rPr b="1" lang="en" sz="1500">
                <a:solidFill>
                  <a:srgbClr val="050079"/>
                </a:solidFill>
              </a:rPr>
              <a:t>不同 </a:t>
            </a:r>
            <a:r>
              <a:rPr b="1" lang="en" sz="1500">
                <a:solidFill>
                  <a:srgbClr val="050079"/>
                </a:solidFill>
              </a:rPr>
              <a:t>init_method </a:t>
            </a:r>
            <a:endParaRPr sz="1100"/>
          </a:p>
        </p:txBody>
      </p:sp>
      <p:sp>
        <p:nvSpPr>
          <p:cNvPr id="485" name="Google Shape;485;p59"/>
          <p:cNvSpPr/>
          <p:nvPr/>
        </p:nvSpPr>
        <p:spPr>
          <a:xfrm flipH="1" rot="10800000">
            <a:off x="482707" y="482235"/>
            <a:ext cx="8154600" cy="19800"/>
          </a:xfrm>
          <a:prstGeom prst="roundRect">
            <a:avLst>
              <a:gd fmla="val 50000" name="adj"/>
            </a:avLst>
          </a:prstGeom>
          <a:solidFill>
            <a:srgbClr val="5A8DF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59"/>
          <p:cNvSpPr txBox="1"/>
          <p:nvPr>
            <p:ph idx="12" type="sldNum"/>
          </p:nvPr>
        </p:nvSpPr>
        <p:spPr>
          <a:xfrm>
            <a:off x="8563960" y="4795211"/>
            <a:ext cx="95100" cy="1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87" name="Google Shape;487;p59"/>
          <p:cNvGraphicFramePr/>
          <p:nvPr/>
        </p:nvGraphicFramePr>
        <p:xfrm>
          <a:off x="120413" y="1429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{3DAA8D6F-8F97-4FF8-8842-64F5EBA5AB79}</a:tableStyleId>
              </a:tblPr>
              <a:tblGrid>
                <a:gridCol w="2683875"/>
                <a:gridCol w="3099750"/>
                <a:gridCol w="28918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step（等频）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quantile（等距）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分箱数量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总数较多，少许箱由于重复 （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eg sample很多1，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等频多箱都是1）自然会合并这些箱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总数略少于 1 / min_sample</a:t>
                      </a:r>
                      <a:endParaRPr baseline="30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总数较少，等距，一些箱范围内sample 不够多 &lt; bin_size，或者为空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总数比 step 少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切点取值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都是在feature中存在的值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一般带有小数，因为等距的distance 一般是小数，不一定在feature 中存在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0"/>
          <p:cNvSpPr txBox="1"/>
          <p:nvPr>
            <p:ph type="title"/>
          </p:nvPr>
        </p:nvSpPr>
        <p:spPr>
          <a:xfrm>
            <a:off x="482689" y="235474"/>
            <a:ext cx="84258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050079"/>
                </a:solidFill>
              </a:rPr>
              <a:t>Week 14 </a:t>
            </a:r>
            <a:r>
              <a:rPr b="1" lang="en" sz="1500">
                <a:solidFill>
                  <a:srgbClr val="050079"/>
                </a:solidFill>
              </a:rPr>
              <a:t>成果汇报</a:t>
            </a:r>
            <a:endParaRPr/>
          </a:p>
        </p:txBody>
      </p:sp>
      <p:sp>
        <p:nvSpPr>
          <p:cNvPr id="493" name="Google Shape;493;p60"/>
          <p:cNvSpPr txBox="1"/>
          <p:nvPr/>
        </p:nvSpPr>
        <p:spPr>
          <a:xfrm>
            <a:off x="274527" y="773600"/>
            <a:ext cx="82893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rPr b="1" lang="en" sz="1500">
                <a:solidFill>
                  <a:srgbClr val="050079"/>
                </a:solidFill>
              </a:rPr>
              <a:t>不同 </a:t>
            </a:r>
            <a:r>
              <a:rPr b="1" lang="en" sz="1500">
                <a:solidFill>
                  <a:srgbClr val="050079"/>
                </a:solidFill>
              </a:rPr>
              <a:t>method  </a:t>
            </a:r>
            <a:endParaRPr sz="1100"/>
          </a:p>
        </p:txBody>
      </p:sp>
      <p:sp>
        <p:nvSpPr>
          <p:cNvPr id="494" name="Google Shape;494;p60"/>
          <p:cNvSpPr/>
          <p:nvPr/>
        </p:nvSpPr>
        <p:spPr>
          <a:xfrm flipH="1" rot="10800000">
            <a:off x="482707" y="482235"/>
            <a:ext cx="8154600" cy="19800"/>
          </a:xfrm>
          <a:prstGeom prst="roundRect">
            <a:avLst>
              <a:gd fmla="val 50000" name="adj"/>
            </a:avLst>
          </a:prstGeom>
          <a:solidFill>
            <a:srgbClr val="5A8DF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60"/>
          <p:cNvSpPr txBox="1"/>
          <p:nvPr>
            <p:ph idx="12" type="sldNum"/>
          </p:nvPr>
        </p:nvSpPr>
        <p:spPr>
          <a:xfrm>
            <a:off x="8563960" y="4795211"/>
            <a:ext cx="95100" cy="1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96" name="Google Shape;496;p60"/>
          <p:cNvGraphicFramePr/>
          <p:nvPr/>
        </p:nvGraphicFramePr>
        <p:xfrm>
          <a:off x="120413" y="1236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{3DAA8D6F-8F97-4FF8-8842-64F5EBA5AB79}</a:tableStyleId>
              </a:tblPr>
              <a:tblGrid>
                <a:gridCol w="1602825"/>
                <a:gridCol w="1851200"/>
                <a:gridCol w="1727025"/>
                <a:gridCol w="1727025"/>
                <a:gridCol w="172702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chi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entropy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chi_merge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分箱数量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切分较严格，只有iv 值增长才会切，分箱数量一般较少，靠近于 min_bin</a:t>
                      </a:r>
                      <a:endParaRPr baseline="30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切分条件可控，最佳切点的 chi2 &gt; threshold 就会切。threshold 越小，分箱数量越多。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使用默认threshold 分箱数量一般较多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切分较严格，只有 entropy 值增长才会切，分箱数量一般略多于iv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分箱数量可控，取决于 threshold，最小chi2 值 &lt; threshold 就会合并。threshold 越大，合并的可能性越高，分箱数量越小</a:t>
                      </a:r>
                      <a:endParaRPr baseline="30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时间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四种里较慢</a:t>
                      </a:r>
                      <a:endParaRPr baseline="30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验证</a:t>
                      </a:r>
                      <a:r>
                        <a:rPr lang="en"/>
                        <a:t>正确性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和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书本代码</a:t>
                      </a:r>
                      <a:r>
                        <a:rPr lang="en"/>
                        <a:t>结果相同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书本代码结果相同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书本代码结果相同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书本代码结果相同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1"/>
          <p:cNvSpPr txBox="1"/>
          <p:nvPr>
            <p:ph type="title"/>
          </p:nvPr>
        </p:nvSpPr>
        <p:spPr>
          <a:xfrm>
            <a:off x="482689" y="235474"/>
            <a:ext cx="84258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050079"/>
                </a:solidFill>
              </a:rPr>
              <a:t>Week 14 </a:t>
            </a:r>
            <a:r>
              <a:rPr b="1" lang="en" sz="1500">
                <a:solidFill>
                  <a:srgbClr val="050079"/>
                </a:solidFill>
              </a:rPr>
              <a:t>成果汇报</a:t>
            </a:r>
            <a:endParaRPr/>
          </a:p>
        </p:txBody>
      </p:sp>
      <p:sp>
        <p:nvSpPr>
          <p:cNvPr id="502" name="Google Shape;502;p61"/>
          <p:cNvSpPr txBox="1"/>
          <p:nvPr/>
        </p:nvSpPr>
        <p:spPr>
          <a:xfrm>
            <a:off x="274527" y="773600"/>
            <a:ext cx="82893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rPr b="1" lang="en" sz="1500">
                <a:solidFill>
                  <a:srgbClr val="050079"/>
                </a:solidFill>
              </a:rPr>
              <a:t>不同 </a:t>
            </a:r>
            <a:r>
              <a:rPr b="1" lang="en" sz="1500">
                <a:solidFill>
                  <a:srgbClr val="050079"/>
                </a:solidFill>
              </a:rPr>
              <a:t>force_mono </a:t>
            </a:r>
            <a:r>
              <a:rPr b="1" lang="en" sz="1500">
                <a:solidFill>
                  <a:srgbClr val="050079"/>
                </a:solidFill>
              </a:rPr>
              <a:t>参数</a:t>
            </a:r>
            <a:endParaRPr sz="1100"/>
          </a:p>
        </p:txBody>
      </p:sp>
      <p:sp>
        <p:nvSpPr>
          <p:cNvPr id="503" name="Google Shape;503;p61"/>
          <p:cNvSpPr/>
          <p:nvPr/>
        </p:nvSpPr>
        <p:spPr>
          <a:xfrm flipH="1" rot="10800000">
            <a:off x="482707" y="482235"/>
            <a:ext cx="8154600" cy="19800"/>
          </a:xfrm>
          <a:prstGeom prst="roundRect">
            <a:avLst>
              <a:gd fmla="val 50000" name="adj"/>
            </a:avLst>
          </a:prstGeom>
          <a:solidFill>
            <a:srgbClr val="5A8DF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61"/>
          <p:cNvSpPr txBox="1"/>
          <p:nvPr>
            <p:ph idx="12" type="sldNum"/>
          </p:nvPr>
        </p:nvSpPr>
        <p:spPr>
          <a:xfrm>
            <a:off x="8563960" y="4795211"/>
            <a:ext cx="95100" cy="1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05" name="Google Shape;505;p61"/>
          <p:cNvGraphicFramePr/>
          <p:nvPr/>
        </p:nvGraphicFramePr>
        <p:xfrm>
          <a:off x="81438" y="1143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{3DAA8D6F-8F97-4FF8-8842-64F5EBA5AB79}</a:tableStyleId>
              </a:tblPr>
              <a:tblGrid>
                <a:gridCol w="2012900"/>
                <a:gridCol w="2324800"/>
                <a:gridCol w="2168875"/>
                <a:gridCol w="2168875"/>
              </a:tblGrid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None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“one_turn”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“mono”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分箱数量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不强制任何单调性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aseline="30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最多允许 1 turn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遇到头尾bad rate = 0 时有可能合并到剩下2箱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506" name="Google Shape;50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0277" y="2272625"/>
            <a:ext cx="3267025" cy="25832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2"/>
          <p:cNvSpPr txBox="1"/>
          <p:nvPr>
            <p:ph type="title"/>
          </p:nvPr>
        </p:nvSpPr>
        <p:spPr>
          <a:xfrm>
            <a:off x="482689" y="235474"/>
            <a:ext cx="84258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050079"/>
                </a:solidFill>
              </a:rPr>
              <a:t>Week 14 </a:t>
            </a:r>
            <a:r>
              <a:rPr b="1" lang="en" sz="1500">
                <a:solidFill>
                  <a:srgbClr val="050079"/>
                </a:solidFill>
              </a:rPr>
              <a:t>成果汇报</a:t>
            </a:r>
            <a:endParaRPr/>
          </a:p>
        </p:txBody>
      </p:sp>
      <p:sp>
        <p:nvSpPr>
          <p:cNvPr id="512" name="Google Shape;512;p62"/>
          <p:cNvSpPr txBox="1"/>
          <p:nvPr/>
        </p:nvSpPr>
        <p:spPr>
          <a:xfrm>
            <a:off x="207852" y="555625"/>
            <a:ext cx="82893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rPr b="1" lang="en" sz="1500">
                <a:solidFill>
                  <a:srgbClr val="050079"/>
                </a:solidFill>
              </a:rPr>
              <a:t>实验：一种</a:t>
            </a:r>
            <a:r>
              <a:rPr b="1" lang="en" sz="1500">
                <a:solidFill>
                  <a:srgbClr val="050079"/>
                </a:solidFill>
              </a:rPr>
              <a:t>特殊的</a:t>
            </a:r>
            <a:r>
              <a:rPr b="1" lang="en" sz="1500">
                <a:solidFill>
                  <a:srgbClr val="050079"/>
                </a:solidFill>
              </a:rPr>
              <a:t> missing value，</a:t>
            </a:r>
            <a:r>
              <a:rPr b="1" lang="en" sz="1500">
                <a:solidFill>
                  <a:srgbClr val="050079"/>
                </a:solidFill>
              </a:rPr>
              <a:t>-999999  </a:t>
            </a:r>
            <a:endParaRPr sz="1100"/>
          </a:p>
        </p:txBody>
      </p:sp>
      <p:sp>
        <p:nvSpPr>
          <p:cNvPr id="513" name="Google Shape;513;p62"/>
          <p:cNvSpPr/>
          <p:nvPr/>
        </p:nvSpPr>
        <p:spPr>
          <a:xfrm flipH="1" rot="10800000">
            <a:off x="482707" y="482235"/>
            <a:ext cx="8154600" cy="19800"/>
          </a:xfrm>
          <a:prstGeom prst="roundRect">
            <a:avLst>
              <a:gd fmla="val 50000" name="adj"/>
            </a:avLst>
          </a:prstGeom>
          <a:solidFill>
            <a:srgbClr val="5A8DF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62"/>
          <p:cNvSpPr txBox="1"/>
          <p:nvPr>
            <p:ph idx="12" type="sldNum"/>
          </p:nvPr>
        </p:nvSpPr>
        <p:spPr>
          <a:xfrm>
            <a:off x="8563960" y="4795211"/>
            <a:ext cx="95100" cy="1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5" name="Google Shape;51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600" y="1165187"/>
            <a:ext cx="4613751" cy="19884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16" name="Google Shape;51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7898" y="3704950"/>
            <a:ext cx="3877953" cy="6286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7" name="Google Shape;517;p62"/>
          <p:cNvSpPr/>
          <p:nvPr/>
        </p:nvSpPr>
        <p:spPr>
          <a:xfrm>
            <a:off x="4485841" y="2656835"/>
            <a:ext cx="1177200" cy="476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62"/>
          <p:cNvSpPr/>
          <p:nvPr/>
        </p:nvSpPr>
        <p:spPr>
          <a:xfrm>
            <a:off x="8017971" y="4019051"/>
            <a:ext cx="533700" cy="26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9" name="Google Shape;519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00" y="1216050"/>
            <a:ext cx="4298076" cy="31175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0" name="Google Shape;520;p62"/>
          <p:cNvSpPr txBox="1"/>
          <p:nvPr/>
        </p:nvSpPr>
        <p:spPr>
          <a:xfrm>
            <a:off x="4478600" y="625325"/>
            <a:ext cx="16083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50079"/>
                </a:solidFill>
              </a:rPr>
              <a:t>新版本：</a:t>
            </a:r>
            <a:endParaRPr/>
          </a:p>
        </p:txBody>
      </p:sp>
      <p:sp>
        <p:nvSpPr>
          <p:cNvPr id="521" name="Google Shape;521;p62"/>
          <p:cNvSpPr txBox="1"/>
          <p:nvPr/>
        </p:nvSpPr>
        <p:spPr>
          <a:xfrm>
            <a:off x="4747900" y="3215088"/>
            <a:ext cx="16083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50079"/>
                </a:solidFill>
              </a:rPr>
              <a:t>toad：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013" y="4392225"/>
            <a:ext cx="6644374" cy="532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27" name="Google Shape;52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6375" y="1143163"/>
            <a:ext cx="4262126" cy="300107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28" name="Google Shape;528;p63"/>
          <p:cNvSpPr txBox="1"/>
          <p:nvPr>
            <p:ph type="title"/>
          </p:nvPr>
        </p:nvSpPr>
        <p:spPr>
          <a:xfrm>
            <a:off x="482689" y="235474"/>
            <a:ext cx="84258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050079"/>
                </a:solidFill>
              </a:rPr>
              <a:t>Week 14 </a:t>
            </a:r>
            <a:r>
              <a:rPr b="1" lang="en" sz="1500">
                <a:solidFill>
                  <a:srgbClr val="050079"/>
                </a:solidFill>
              </a:rPr>
              <a:t>成果汇报</a:t>
            </a:r>
            <a:endParaRPr/>
          </a:p>
        </p:txBody>
      </p:sp>
      <p:sp>
        <p:nvSpPr>
          <p:cNvPr id="529" name="Google Shape;529;p63"/>
          <p:cNvSpPr txBox="1"/>
          <p:nvPr/>
        </p:nvSpPr>
        <p:spPr>
          <a:xfrm>
            <a:off x="224552" y="513875"/>
            <a:ext cx="82893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rPr b="1" lang="en" sz="1500">
                <a:solidFill>
                  <a:srgbClr val="050079"/>
                </a:solidFill>
              </a:rPr>
              <a:t>实验：多种 missing value，nan, -999999, -999902, -999901</a:t>
            </a:r>
            <a:endParaRPr sz="1100"/>
          </a:p>
        </p:txBody>
      </p:sp>
      <p:sp>
        <p:nvSpPr>
          <p:cNvPr id="530" name="Google Shape;530;p63"/>
          <p:cNvSpPr/>
          <p:nvPr/>
        </p:nvSpPr>
        <p:spPr>
          <a:xfrm flipH="1" rot="10800000">
            <a:off x="482707" y="482235"/>
            <a:ext cx="8154600" cy="19800"/>
          </a:xfrm>
          <a:prstGeom prst="roundRect">
            <a:avLst>
              <a:gd fmla="val 50000" name="adj"/>
            </a:avLst>
          </a:prstGeom>
          <a:solidFill>
            <a:srgbClr val="5A8DF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63"/>
          <p:cNvSpPr txBox="1"/>
          <p:nvPr>
            <p:ph idx="12" type="sldNum"/>
          </p:nvPr>
        </p:nvSpPr>
        <p:spPr>
          <a:xfrm>
            <a:off x="8563960" y="4795211"/>
            <a:ext cx="95100" cy="1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2" name="Google Shape;532;p63"/>
          <p:cNvSpPr/>
          <p:nvPr/>
        </p:nvSpPr>
        <p:spPr>
          <a:xfrm>
            <a:off x="4989711" y="3221597"/>
            <a:ext cx="802500" cy="922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63"/>
          <p:cNvSpPr/>
          <p:nvPr/>
        </p:nvSpPr>
        <p:spPr>
          <a:xfrm>
            <a:off x="7240650" y="4644502"/>
            <a:ext cx="499500" cy="246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4" name="Google Shape;534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700" y="954126"/>
            <a:ext cx="4316250" cy="3134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35" name="Google Shape;535;p63"/>
          <p:cNvSpPr txBox="1"/>
          <p:nvPr/>
        </p:nvSpPr>
        <p:spPr>
          <a:xfrm>
            <a:off x="4552975" y="761725"/>
            <a:ext cx="43161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50079"/>
                </a:solidFill>
              </a:rPr>
              <a:t>新版本：</a:t>
            </a:r>
            <a:r>
              <a:rPr b="1" lang="en" sz="1500">
                <a:solidFill>
                  <a:srgbClr val="050079"/>
                </a:solidFill>
              </a:rPr>
              <a:t>可以各自单独一箱</a:t>
            </a:r>
            <a:endParaRPr/>
          </a:p>
        </p:txBody>
      </p:sp>
      <p:sp>
        <p:nvSpPr>
          <p:cNvPr id="536" name="Google Shape;536;p63"/>
          <p:cNvSpPr txBox="1"/>
          <p:nvPr/>
        </p:nvSpPr>
        <p:spPr>
          <a:xfrm>
            <a:off x="1047025" y="4041750"/>
            <a:ext cx="40797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50079"/>
                </a:solidFill>
              </a:rPr>
              <a:t>T</a:t>
            </a:r>
            <a:r>
              <a:rPr b="1" lang="en" sz="1500">
                <a:solidFill>
                  <a:srgbClr val="050079"/>
                </a:solidFill>
              </a:rPr>
              <a:t>oad：</a:t>
            </a:r>
            <a:r>
              <a:rPr b="1" lang="en" sz="1500">
                <a:solidFill>
                  <a:srgbClr val="050079"/>
                </a:solidFill>
              </a:rPr>
              <a:t>用户无法设定 missing_values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25" y="878388"/>
            <a:ext cx="4920999" cy="2371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42" name="Google Shape;54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2000" y="2508600"/>
            <a:ext cx="5182000" cy="254351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43" name="Google Shape;543;p64"/>
          <p:cNvSpPr txBox="1"/>
          <p:nvPr>
            <p:ph type="title"/>
          </p:nvPr>
        </p:nvSpPr>
        <p:spPr>
          <a:xfrm>
            <a:off x="482689" y="235474"/>
            <a:ext cx="84258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050079"/>
                </a:solidFill>
              </a:rPr>
              <a:t>Week 14 </a:t>
            </a:r>
            <a:r>
              <a:rPr b="1" lang="en" sz="1500">
                <a:solidFill>
                  <a:srgbClr val="050079"/>
                </a:solidFill>
              </a:rPr>
              <a:t>成果汇报</a:t>
            </a:r>
            <a:endParaRPr/>
          </a:p>
        </p:txBody>
      </p:sp>
      <p:sp>
        <p:nvSpPr>
          <p:cNvPr id="544" name="Google Shape;544;p64"/>
          <p:cNvSpPr txBox="1"/>
          <p:nvPr/>
        </p:nvSpPr>
        <p:spPr>
          <a:xfrm>
            <a:off x="274652" y="558425"/>
            <a:ext cx="82893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rPr b="1" lang="en" sz="1500">
                <a:solidFill>
                  <a:srgbClr val="050079"/>
                </a:solidFill>
              </a:rPr>
              <a:t>实验: </a:t>
            </a:r>
            <a:r>
              <a:rPr b="1" lang="en" sz="1500">
                <a:solidFill>
                  <a:srgbClr val="050079"/>
                </a:solidFill>
              </a:rPr>
              <a:t>单调性  </a:t>
            </a:r>
            <a:r>
              <a:rPr b="1" lang="en" sz="1500">
                <a:solidFill>
                  <a:srgbClr val="050079"/>
                </a:solidFill>
                <a:highlight>
                  <a:srgbClr val="FFFF00"/>
                </a:highlight>
              </a:rPr>
              <a:t>force_mono = None</a:t>
            </a:r>
            <a:r>
              <a:rPr b="1" lang="en" sz="1500">
                <a:solidFill>
                  <a:srgbClr val="050079"/>
                </a:solidFill>
              </a:rPr>
              <a:t>, force_mono = “u_shape”, force_mono = “mono”</a:t>
            </a:r>
            <a:endParaRPr sz="1100"/>
          </a:p>
        </p:txBody>
      </p:sp>
      <p:sp>
        <p:nvSpPr>
          <p:cNvPr id="545" name="Google Shape;545;p64"/>
          <p:cNvSpPr/>
          <p:nvPr/>
        </p:nvSpPr>
        <p:spPr>
          <a:xfrm flipH="1" rot="10800000">
            <a:off x="482707" y="482235"/>
            <a:ext cx="8154600" cy="19800"/>
          </a:xfrm>
          <a:prstGeom prst="roundRect">
            <a:avLst>
              <a:gd fmla="val 50000" name="adj"/>
            </a:avLst>
          </a:prstGeom>
          <a:solidFill>
            <a:srgbClr val="5A8DF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64"/>
          <p:cNvSpPr txBox="1"/>
          <p:nvPr>
            <p:ph idx="12" type="sldNum"/>
          </p:nvPr>
        </p:nvSpPr>
        <p:spPr>
          <a:xfrm>
            <a:off x="8563960" y="4795211"/>
            <a:ext cx="95100" cy="1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64"/>
          <p:cNvCxnSpPr/>
          <p:nvPr/>
        </p:nvCxnSpPr>
        <p:spPr>
          <a:xfrm rot="10800000">
            <a:off x="7589100" y="2508650"/>
            <a:ext cx="900" cy="22758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8" name="Google Shape;548;p64"/>
          <p:cNvCxnSpPr/>
          <p:nvPr/>
        </p:nvCxnSpPr>
        <p:spPr>
          <a:xfrm rot="10800000">
            <a:off x="4368175" y="878500"/>
            <a:ext cx="0" cy="16014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9" name="Google Shape;549;p64"/>
          <p:cNvSpPr txBox="1"/>
          <p:nvPr/>
        </p:nvSpPr>
        <p:spPr>
          <a:xfrm>
            <a:off x="4368175" y="759825"/>
            <a:ext cx="1644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missing_values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550" name="Google Shape;550;p64"/>
          <p:cNvSpPr txBox="1"/>
          <p:nvPr/>
        </p:nvSpPr>
        <p:spPr>
          <a:xfrm>
            <a:off x="7589100" y="2293338"/>
            <a:ext cx="1644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missing_values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551" name="Google Shape;551;p64"/>
          <p:cNvSpPr txBox="1"/>
          <p:nvPr/>
        </p:nvSpPr>
        <p:spPr>
          <a:xfrm>
            <a:off x="2950575" y="3614425"/>
            <a:ext cx="10572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50079"/>
                </a:solidFill>
              </a:rPr>
              <a:t>新版本：</a:t>
            </a:r>
            <a:endParaRPr/>
          </a:p>
        </p:txBody>
      </p:sp>
      <p:sp>
        <p:nvSpPr>
          <p:cNvPr id="552" name="Google Shape;552;p64"/>
          <p:cNvSpPr txBox="1"/>
          <p:nvPr/>
        </p:nvSpPr>
        <p:spPr>
          <a:xfrm>
            <a:off x="5103825" y="1091748"/>
            <a:ext cx="10029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50079"/>
                </a:solidFill>
              </a:rPr>
              <a:t>→ </a:t>
            </a:r>
            <a:r>
              <a:rPr b="1" lang="en" sz="1500">
                <a:solidFill>
                  <a:srgbClr val="050079"/>
                </a:solidFill>
              </a:rPr>
              <a:t>toad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50" y="936287"/>
            <a:ext cx="4955186" cy="2581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8" name="Google Shape;558;p65"/>
          <p:cNvSpPr txBox="1"/>
          <p:nvPr>
            <p:ph type="title"/>
          </p:nvPr>
        </p:nvSpPr>
        <p:spPr>
          <a:xfrm>
            <a:off x="482689" y="235474"/>
            <a:ext cx="84258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050079"/>
                </a:solidFill>
              </a:rPr>
              <a:t>Week 14 </a:t>
            </a:r>
            <a:r>
              <a:rPr b="1" lang="en" sz="1500">
                <a:solidFill>
                  <a:srgbClr val="050079"/>
                </a:solidFill>
              </a:rPr>
              <a:t>成果汇报</a:t>
            </a:r>
            <a:endParaRPr/>
          </a:p>
        </p:txBody>
      </p:sp>
      <p:sp>
        <p:nvSpPr>
          <p:cNvPr id="559" name="Google Shape;559;p65"/>
          <p:cNvSpPr txBox="1"/>
          <p:nvPr/>
        </p:nvSpPr>
        <p:spPr>
          <a:xfrm>
            <a:off x="274652" y="558425"/>
            <a:ext cx="82893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rPr b="1" lang="en" sz="1500">
                <a:solidFill>
                  <a:srgbClr val="050079"/>
                </a:solidFill>
              </a:rPr>
              <a:t>实验: 单调性  force_mono = None, </a:t>
            </a:r>
            <a:r>
              <a:rPr b="1" lang="en" sz="1500">
                <a:solidFill>
                  <a:srgbClr val="050079"/>
                </a:solidFill>
                <a:highlight>
                  <a:srgbClr val="FFFF00"/>
                </a:highlight>
              </a:rPr>
              <a:t>force_mono = “u_shape”</a:t>
            </a:r>
            <a:r>
              <a:rPr b="1" lang="en" sz="1500">
                <a:solidFill>
                  <a:srgbClr val="050079"/>
                </a:solidFill>
              </a:rPr>
              <a:t>, force_mono = “mono”</a:t>
            </a:r>
            <a:endParaRPr sz="1100"/>
          </a:p>
        </p:txBody>
      </p:sp>
      <p:sp>
        <p:nvSpPr>
          <p:cNvPr id="560" name="Google Shape;560;p65"/>
          <p:cNvSpPr/>
          <p:nvPr/>
        </p:nvSpPr>
        <p:spPr>
          <a:xfrm flipH="1" rot="10800000">
            <a:off x="482707" y="482235"/>
            <a:ext cx="8154600" cy="19800"/>
          </a:xfrm>
          <a:prstGeom prst="roundRect">
            <a:avLst>
              <a:gd fmla="val 50000" name="adj"/>
            </a:avLst>
          </a:prstGeom>
          <a:solidFill>
            <a:srgbClr val="5A8DF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65"/>
          <p:cNvSpPr txBox="1"/>
          <p:nvPr>
            <p:ph idx="12" type="sldNum"/>
          </p:nvPr>
        </p:nvSpPr>
        <p:spPr>
          <a:xfrm>
            <a:off x="8563960" y="4795211"/>
            <a:ext cx="95100" cy="1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2" name="Google Shape;562;p65"/>
          <p:cNvSpPr txBox="1"/>
          <p:nvPr>
            <p:ph idx="12" type="sldNum"/>
          </p:nvPr>
        </p:nvSpPr>
        <p:spPr>
          <a:xfrm>
            <a:off x="8563960" y="4795211"/>
            <a:ext cx="95100" cy="1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3" name="Google Shape;563;p65"/>
          <p:cNvCxnSpPr>
            <a:endCxn id="564" idx="1"/>
          </p:cNvCxnSpPr>
          <p:nvPr/>
        </p:nvCxnSpPr>
        <p:spPr>
          <a:xfrm rot="10800000">
            <a:off x="3207550" y="1562838"/>
            <a:ext cx="0" cy="17406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4" name="Google Shape;564;p65"/>
          <p:cNvSpPr txBox="1"/>
          <p:nvPr/>
        </p:nvSpPr>
        <p:spPr>
          <a:xfrm>
            <a:off x="3207550" y="1423638"/>
            <a:ext cx="1644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missing_values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565" name="Google Shape;565;p65"/>
          <p:cNvSpPr txBox="1"/>
          <p:nvPr/>
        </p:nvSpPr>
        <p:spPr>
          <a:xfrm>
            <a:off x="122400" y="3797875"/>
            <a:ext cx="3720900" cy="9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50079"/>
                </a:solidFill>
              </a:rPr>
              <a:t>新版本：</a:t>
            </a:r>
            <a:endParaRPr b="1" sz="1500">
              <a:solidFill>
                <a:srgbClr val="050079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50079"/>
                </a:solidFill>
              </a:rPr>
              <a:t>根据 force_mono 合并</a:t>
            </a:r>
            <a:endParaRPr b="1" sz="1500">
              <a:solidFill>
                <a:srgbClr val="050079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50079"/>
                </a:solidFill>
              </a:rPr>
              <a:t>每个feature满足单调性就不再合并</a:t>
            </a:r>
            <a:endParaRPr b="1" sz="1500">
              <a:solidFill>
                <a:srgbClr val="050079"/>
              </a:solidFill>
            </a:endParaRPr>
          </a:p>
        </p:txBody>
      </p:sp>
      <p:sp>
        <p:nvSpPr>
          <p:cNvPr id="566" name="Google Shape;566;p65"/>
          <p:cNvSpPr txBox="1"/>
          <p:nvPr/>
        </p:nvSpPr>
        <p:spPr>
          <a:xfrm>
            <a:off x="5013625" y="850675"/>
            <a:ext cx="3482700" cy="15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050079"/>
                </a:solidFill>
              </a:rPr>
              <a:t>toad：</a:t>
            </a:r>
            <a:endParaRPr b="1" sz="1500">
              <a:solidFill>
                <a:srgbClr val="05007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50079"/>
                </a:solidFill>
              </a:rPr>
              <a:t>需要用户反复实验不同的n_bins 参数, fit( ) 多次来确定一个feature是否单调</a:t>
            </a:r>
            <a:endParaRPr b="1" sz="1500">
              <a:solidFill>
                <a:srgbClr val="05007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rgbClr val="05007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rgbClr val="050079"/>
                </a:solidFill>
              </a:rPr>
              <a:t>但n_bins又会被套用在所有feature上</a:t>
            </a:r>
            <a:endParaRPr b="1" sz="1500">
              <a:solidFill>
                <a:srgbClr val="050079"/>
              </a:solidFill>
            </a:endParaRPr>
          </a:p>
        </p:txBody>
      </p:sp>
      <p:pic>
        <p:nvPicPr>
          <p:cNvPr id="567" name="Google Shape;56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3309" y="2519400"/>
            <a:ext cx="5250591" cy="25811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68" name="Google Shape;568;p65"/>
          <p:cNvCxnSpPr/>
          <p:nvPr/>
        </p:nvCxnSpPr>
        <p:spPr>
          <a:xfrm rot="10800000">
            <a:off x="6852275" y="2569500"/>
            <a:ext cx="900" cy="22758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9" name="Google Shape;569;p65"/>
          <p:cNvSpPr txBox="1"/>
          <p:nvPr/>
        </p:nvSpPr>
        <p:spPr>
          <a:xfrm>
            <a:off x="6919050" y="2385188"/>
            <a:ext cx="1644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missing_values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525" y="836875"/>
            <a:ext cx="4833901" cy="252809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5" name="Google Shape;575;p66"/>
          <p:cNvSpPr txBox="1"/>
          <p:nvPr>
            <p:ph type="title"/>
          </p:nvPr>
        </p:nvSpPr>
        <p:spPr>
          <a:xfrm>
            <a:off x="482689" y="235474"/>
            <a:ext cx="84258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050079"/>
                </a:solidFill>
              </a:rPr>
              <a:t>Week 14 </a:t>
            </a:r>
            <a:r>
              <a:rPr b="1" lang="en" sz="1500">
                <a:solidFill>
                  <a:srgbClr val="050079"/>
                </a:solidFill>
              </a:rPr>
              <a:t>成果汇报</a:t>
            </a:r>
            <a:endParaRPr/>
          </a:p>
        </p:txBody>
      </p:sp>
      <p:sp>
        <p:nvSpPr>
          <p:cNvPr id="576" name="Google Shape;576;p66"/>
          <p:cNvSpPr txBox="1"/>
          <p:nvPr/>
        </p:nvSpPr>
        <p:spPr>
          <a:xfrm>
            <a:off x="348002" y="590075"/>
            <a:ext cx="82893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rPr b="1" lang="en" sz="1500">
                <a:solidFill>
                  <a:srgbClr val="050079"/>
                </a:solidFill>
              </a:rPr>
              <a:t>实验: 单调性  force_mono = None, force_mono = “u_shape”, </a:t>
            </a:r>
            <a:r>
              <a:rPr b="1" lang="en" sz="1500">
                <a:solidFill>
                  <a:srgbClr val="050079"/>
                </a:solidFill>
                <a:highlight>
                  <a:srgbClr val="FFFF00"/>
                </a:highlight>
              </a:rPr>
              <a:t>force_mono = “mono”</a:t>
            </a:r>
            <a:endParaRPr sz="1100">
              <a:highlight>
                <a:srgbClr val="FFFF00"/>
              </a:highlight>
            </a:endParaRPr>
          </a:p>
        </p:txBody>
      </p:sp>
      <p:sp>
        <p:nvSpPr>
          <p:cNvPr id="577" name="Google Shape;577;p66"/>
          <p:cNvSpPr/>
          <p:nvPr/>
        </p:nvSpPr>
        <p:spPr>
          <a:xfrm flipH="1" rot="10800000">
            <a:off x="482707" y="482235"/>
            <a:ext cx="8154600" cy="19800"/>
          </a:xfrm>
          <a:prstGeom prst="roundRect">
            <a:avLst>
              <a:gd fmla="val 50000" name="adj"/>
            </a:avLst>
          </a:prstGeom>
          <a:solidFill>
            <a:srgbClr val="5A8DF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66"/>
          <p:cNvSpPr txBox="1"/>
          <p:nvPr>
            <p:ph idx="12" type="sldNum"/>
          </p:nvPr>
        </p:nvSpPr>
        <p:spPr>
          <a:xfrm>
            <a:off x="8563960" y="4795211"/>
            <a:ext cx="95100" cy="1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9" name="Google Shape;579;p66"/>
          <p:cNvCxnSpPr/>
          <p:nvPr/>
        </p:nvCxnSpPr>
        <p:spPr>
          <a:xfrm rot="10800000">
            <a:off x="3107363" y="1494900"/>
            <a:ext cx="0" cy="16014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0" name="Google Shape;580;p66"/>
          <p:cNvSpPr txBox="1"/>
          <p:nvPr/>
        </p:nvSpPr>
        <p:spPr>
          <a:xfrm>
            <a:off x="3065600" y="1216500"/>
            <a:ext cx="1644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missing_values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581" name="Google Shape;58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0725" y="2479897"/>
            <a:ext cx="5373274" cy="2610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582" name="Google Shape;582;p66"/>
          <p:cNvCxnSpPr/>
          <p:nvPr/>
        </p:nvCxnSpPr>
        <p:spPr>
          <a:xfrm rot="10800000">
            <a:off x="6693625" y="2562775"/>
            <a:ext cx="900" cy="2275800"/>
          </a:xfrm>
          <a:prstGeom prst="straightConnector1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3" name="Google Shape;583;p66"/>
          <p:cNvSpPr txBox="1"/>
          <p:nvPr/>
        </p:nvSpPr>
        <p:spPr>
          <a:xfrm>
            <a:off x="6760400" y="2378463"/>
            <a:ext cx="1644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missing_values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584" name="Google Shape;584;p66"/>
          <p:cNvSpPr txBox="1"/>
          <p:nvPr/>
        </p:nvSpPr>
        <p:spPr>
          <a:xfrm>
            <a:off x="122400" y="3797875"/>
            <a:ext cx="37209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50079"/>
                </a:solidFill>
              </a:rPr>
              <a:t>新版本：</a:t>
            </a:r>
            <a:endParaRPr b="1" sz="1500">
              <a:solidFill>
                <a:srgbClr val="050079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50079"/>
                </a:solidFill>
              </a:rPr>
              <a:t>根据 force_mono 合并</a:t>
            </a:r>
            <a:endParaRPr/>
          </a:p>
        </p:txBody>
      </p:sp>
      <p:sp>
        <p:nvSpPr>
          <p:cNvPr id="585" name="Google Shape;585;p66"/>
          <p:cNvSpPr txBox="1"/>
          <p:nvPr/>
        </p:nvSpPr>
        <p:spPr>
          <a:xfrm>
            <a:off x="5013625" y="850675"/>
            <a:ext cx="34827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50079"/>
                </a:solidFill>
              </a:rPr>
              <a:t>toad：</a:t>
            </a:r>
            <a:endParaRPr b="1" sz="1500">
              <a:solidFill>
                <a:srgbClr val="05007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50079"/>
                </a:solidFill>
              </a:rPr>
              <a:t>需要用户反复实验不同的n_bins 参数, fit( ) 多次来确定一个feature是否单调</a:t>
            </a:r>
            <a:endParaRPr b="1" sz="1500">
              <a:solidFill>
                <a:srgbClr val="05007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05007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50079"/>
                </a:solidFill>
              </a:rPr>
              <a:t>但n_bins又会被套用在所有feature上</a:t>
            </a:r>
            <a:endParaRPr b="1" sz="1500">
              <a:solidFill>
                <a:srgbClr val="050079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7"/>
          <p:cNvSpPr txBox="1"/>
          <p:nvPr>
            <p:ph type="title"/>
          </p:nvPr>
        </p:nvSpPr>
        <p:spPr>
          <a:xfrm>
            <a:off x="482689" y="235474"/>
            <a:ext cx="84258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050079"/>
                </a:solidFill>
              </a:rPr>
              <a:t>Week 14 </a:t>
            </a:r>
            <a:r>
              <a:rPr b="1" lang="en" sz="1500">
                <a:solidFill>
                  <a:srgbClr val="050079"/>
                </a:solidFill>
              </a:rPr>
              <a:t>成果汇报</a:t>
            </a:r>
            <a:endParaRPr/>
          </a:p>
        </p:txBody>
      </p:sp>
      <p:sp>
        <p:nvSpPr>
          <p:cNvPr id="591" name="Google Shape;591;p67"/>
          <p:cNvSpPr txBox="1"/>
          <p:nvPr/>
        </p:nvSpPr>
        <p:spPr>
          <a:xfrm>
            <a:off x="224552" y="513875"/>
            <a:ext cx="82893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rPr b="1" lang="en" sz="1500">
                <a:solidFill>
                  <a:srgbClr val="050079"/>
                </a:solidFill>
              </a:rPr>
              <a:t>实验：</a:t>
            </a:r>
            <a:r>
              <a:rPr b="1" lang="en" sz="1500">
                <a:solidFill>
                  <a:srgbClr val="050079"/>
                </a:solidFill>
              </a:rPr>
              <a:t>手动分箱</a:t>
            </a:r>
            <a:endParaRPr sz="1100"/>
          </a:p>
        </p:txBody>
      </p:sp>
      <p:sp>
        <p:nvSpPr>
          <p:cNvPr id="592" name="Google Shape;592;p67"/>
          <p:cNvSpPr/>
          <p:nvPr/>
        </p:nvSpPr>
        <p:spPr>
          <a:xfrm flipH="1" rot="10800000">
            <a:off x="482707" y="482235"/>
            <a:ext cx="8154600" cy="19800"/>
          </a:xfrm>
          <a:prstGeom prst="roundRect">
            <a:avLst>
              <a:gd fmla="val 50000" name="adj"/>
            </a:avLst>
          </a:prstGeom>
          <a:solidFill>
            <a:srgbClr val="5A8DF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67"/>
          <p:cNvSpPr txBox="1"/>
          <p:nvPr>
            <p:ph idx="12" type="sldNum"/>
          </p:nvPr>
        </p:nvSpPr>
        <p:spPr>
          <a:xfrm>
            <a:off x="8563960" y="4795211"/>
            <a:ext cx="95100" cy="1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4" name="Google Shape;594;p67"/>
          <p:cNvSpPr txBox="1"/>
          <p:nvPr/>
        </p:nvSpPr>
        <p:spPr>
          <a:xfrm>
            <a:off x="4285775" y="1637000"/>
            <a:ext cx="44151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50079"/>
                </a:solidFill>
              </a:rPr>
              <a:t>新版本：</a:t>
            </a:r>
            <a:r>
              <a:rPr b="1" lang="en" sz="1500">
                <a:solidFill>
                  <a:srgbClr val="050079"/>
                </a:solidFill>
              </a:rPr>
              <a:t>会把原来发现的NA bins保留 </a:t>
            </a:r>
            <a:endParaRPr/>
          </a:p>
        </p:txBody>
      </p:sp>
      <p:sp>
        <p:nvSpPr>
          <p:cNvPr id="595" name="Google Shape;595;p67"/>
          <p:cNvSpPr txBox="1"/>
          <p:nvPr/>
        </p:nvSpPr>
        <p:spPr>
          <a:xfrm>
            <a:off x="287175" y="1687088"/>
            <a:ext cx="16083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50079"/>
                </a:solidFill>
              </a:rPr>
              <a:t>toad：</a:t>
            </a:r>
            <a:endParaRPr/>
          </a:p>
        </p:txBody>
      </p:sp>
      <p:pic>
        <p:nvPicPr>
          <p:cNvPr id="596" name="Google Shape;59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550" y="2271149"/>
            <a:ext cx="3445200" cy="1403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97" name="Google Shape;597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7100" y="778775"/>
            <a:ext cx="6711149" cy="7025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98" name="Google Shape;598;p67"/>
          <p:cNvPicPr preferRelativeResize="0"/>
          <p:nvPr/>
        </p:nvPicPr>
        <p:blipFill rotWithShape="1">
          <a:blip r:embed="rId5">
            <a:alphaModFix/>
          </a:blip>
          <a:srcRect b="0" l="0" r="0" t="2419"/>
          <a:stretch/>
        </p:blipFill>
        <p:spPr>
          <a:xfrm>
            <a:off x="4225025" y="2115500"/>
            <a:ext cx="4475775" cy="1824923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99" name="Google Shape;599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9000" y="4383574"/>
            <a:ext cx="4739500" cy="3173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00" name="Google Shape;600;p67"/>
          <p:cNvSpPr txBox="1"/>
          <p:nvPr/>
        </p:nvSpPr>
        <p:spPr>
          <a:xfrm>
            <a:off x="4169000" y="3940425"/>
            <a:ext cx="37635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50079"/>
                </a:solidFill>
              </a:rPr>
              <a:t>可以recover 原来的分箱，不需要重新 fit</a:t>
            </a:r>
            <a:r>
              <a:rPr b="1" lang="en" sz="1500">
                <a:solidFill>
                  <a:srgbClr val="050079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>
            <p:ph type="title"/>
          </p:nvPr>
        </p:nvSpPr>
        <p:spPr>
          <a:xfrm>
            <a:off x="533180" y="89320"/>
            <a:ext cx="8077800" cy="4224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28 Aug - 4 Sept, week 4</a:t>
            </a:r>
            <a:endParaRPr/>
          </a:p>
        </p:txBody>
      </p:sp>
      <p:sp>
        <p:nvSpPr>
          <p:cNvPr id="127" name="Google Shape;127;p23"/>
          <p:cNvSpPr txBox="1"/>
          <p:nvPr>
            <p:ph idx="12" type="sldNum"/>
          </p:nvPr>
        </p:nvSpPr>
        <p:spPr>
          <a:xfrm>
            <a:off x="6946731" y="4767262"/>
            <a:ext cx="2057400" cy="273900"/>
          </a:xfrm>
          <a:prstGeom prst="rect">
            <a:avLst/>
          </a:prstGeom>
        </p:spPr>
        <p:txBody>
          <a:bodyPr anchorCtr="0" anchor="ctr" bIns="19275" lIns="38575" spcFirstLastPara="1" rIns="38575" wrap="square" tIns="19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276000" y="587925"/>
            <a:ext cx="8077800" cy="4091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AutoNum type="arabicPeriod"/>
            </a:pPr>
            <a:r>
              <a:rPr b="1" lang="en" sz="1500">
                <a:solidFill>
                  <a:srgbClr val="434343"/>
                </a:solidFill>
              </a:rPr>
              <a:t>Total time: </a:t>
            </a:r>
            <a:r>
              <a:rPr b="1" lang="en" sz="1500">
                <a:solidFill>
                  <a:srgbClr val="434343"/>
                </a:solidFill>
              </a:rPr>
              <a:t>book DIY functions&gt; </a:t>
            </a:r>
            <a:r>
              <a:rPr b="1" lang="en" sz="1500">
                <a:solidFill>
                  <a:srgbClr val="434343"/>
                </a:solidFill>
              </a:rPr>
              <a:t>toad &gt; </a:t>
            </a:r>
            <a:r>
              <a:rPr b="1" lang="en" sz="1500">
                <a:solidFill>
                  <a:srgbClr val="434343"/>
                </a:solidFill>
              </a:rPr>
              <a:t>DS scorecard code &gt; </a:t>
            </a:r>
            <a:r>
              <a:rPr b="1" lang="en" sz="1500">
                <a:solidFill>
                  <a:srgbClr val="434343"/>
                </a:solidFill>
              </a:rPr>
              <a:t>-- </a:t>
            </a:r>
            <a:r>
              <a:rPr b="1" lang="en" sz="1500">
                <a:solidFill>
                  <a:srgbClr val="FF0000"/>
                </a:solidFill>
              </a:rPr>
              <a:t>GPS dataset 1M</a:t>
            </a:r>
            <a:endParaRPr b="1" sz="15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34343"/>
                </a:solidFill>
              </a:rPr>
              <a:t>Bin time : DS scorecard code &gt; toad &gt; book DIY function</a:t>
            </a:r>
            <a:endParaRPr b="1" sz="15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434343"/>
                </a:solidFill>
              </a:rPr>
              <a:t>Note: WOE calculation happened in _woe for toad and diy, but in _fit for ds scorecard</a:t>
            </a:r>
            <a:endParaRPr b="1" sz="1500">
              <a:solidFill>
                <a:srgbClr val="434343"/>
              </a:solidFill>
            </a:endParaRPr>
          </a:p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FF"/>
              </a:buClr>
              <a:buSzPts val="1500"/>
              <a:buChar char="-"/>
            </a:pPr>
            <a:r>
              <a:rPr b="1" lang="en" sz="1500">
                <a:solidFill>
                  <a:srgbClr val="0000FF"/>
                </a:solidFill>
              </a:rPr>
              <a:t>Dataset: 1M rows, 37 continuous variables</a:t>
            </a:r>
            <a:endParaRPr b="1" sz="1500">
              <a:solidFill>
                <a:srgbClr val="0000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500"/>
              <a:buChar char="-"/>
            </a:pPr>
            <a:r>
              <a:t/>
            </a:r>
            <a:endParaRPr b="1" sz="1500">
              <a:solidFill>
                <a:srgbClr val="0000FF"/>
              </a:solidFill>
            </a:endParaRPr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751" y="1366851"/>
            <a:ext cx="5359649" cy="21294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8"/>
          <p:cNvSpPr txBox="1"/>
          <p:nvPr>
            <p:ph type="title"/>
          </p:nvPr>
        </p:nvSpPr>
        <p:spPr>
          <a:xfrm>
            <a:off x="482689" y="235474"/>
            <a:ext cx="84258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050079"/>
                </a:solidFill>
              </a:rPr>
              <a:t>Week 14</a:t>
            </a:r>
            <a:endParaRPr/>
          </a:p>
        </p:txBody>
      </p:sp>
      <p:sp>
        <p:nvSpPr>
          <p:cNvPr id="606" name="Google Shape;606;p68"/>
          <p:cNvSpPr txBox="1"/>
          <p:nvPr/>
        </p:nvSpPr>
        <p:spPr>
          <a:xfrm>
            <a:off x="352650" y="570000"/>
            <a:ext cx="8211300" cy="12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rPr b="1" lang="en" sz="1500">
                <a:solidFill>
                  <a:srgbClr val="050079"/>
                </a:solidFill>
              </a:rPr>
              <a:t>Toad 使用经验: 当 feature nunique 过大时（eg &gt; 5000），toad fit() 单个 feature 耗时很长</a:t>
            </a:r>
            <a:endParaRPr b="1" sz="1500">
              <a:solidFill>
                <a:srgbClr val="050079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t/>
            </a:r>
            <a:endParaRPr b="1" sz="1500">
              <a:solidFill>
                <a:srgbClr val="050079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t/>
            </a:r>
            <a:endParaRPr b="1" sz="1500">
              <a:solidFill>
                <a:srgbClr val="050079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t/>
            </a:r>
            <a:endParaRPr b="1" sz="1500">
              <a:solidFill>
                <a:srgbClr val="050079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t/>
            </a:r>
            <a:endParaRPr b="1" sz="1500">
              <a:solidFill>
                <a:srgbClr val="050079"/>
              </a:solidFill>
            </a:endParaRPr>
          </a:p>
        </p:txBody>
      </p:sp>
      <p:sp>
        <p:nvSpPr>
          <p:cNvPr id="607" name="Google Shape;607;p68"/>
          <p:cNvSpPr/>
          <p:nvPr/>
        </p:nvSpPr>
        <p:spPr>
          <a:xfrm flipH="1" rot="10800000">
            <a:off x="494557" y="503060"/>
            <a:ext cx="8154600" cy="19800"/>
          </a:xfrm>
          <a:prstGeom prst="roundRect">
            <a:avLst>
              <a:gd fmla="val 50000" name="adj"/>
            </a:avLst>
          </a:prstGeom>
          <a:solidFill>
            <a:srgbClr val="5A8DF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68"/>
          <p:cNvSpPr txBox="1"/>
          <p:nvPr>
            <p:ph idx="12" type="sldNum"/>
          </p:nvPr>
        </p:nvSpPr>
        <p:spPr>
          <a:xfrm>
            <a:off x="8563960" y="4795211"/>
            <a:ext cx="95100" cy="1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09" name="Google Shape;60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350" y="945750"/>
            <a:ext cx="3883275" cy="1959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10" name="Google Shape;610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0250" y="1239375"/>
            <a:ext cx="3324225" cy="5810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11" name="Google Shape;611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3475" y="2948850"/>
            <a:ext cx="6035025" cy="1332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12" name="Google Shape;612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73475" y="4315925"/>
            <a:ext cx="5666124" cy="7756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13" name="Google Shape;613;p68"/>
          <p:cNvSpPr txBox="1"/>
          <p:nvPr/>
        </p:nvSpPr>
        <p:spPr>
          <a:xfrm>
            <a:off x="36675" y="4233800"/>
            <a:ext cx="26268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50079"/>
                </a:solidFill>
              </a:rPr>
              <a:t>t</a:t>
            </a:r>
            <a:r>
              <a:rPr b="1" lang="en" sz="1500">
                <a:solidFill>
                  <a:srgbClr val="050079"/>
                </a:solidFill>
              </a:rPr>
              <a:t>oad：</a:t>
            </a:r>
            <a:endParaRPr b="1" sz="1500">
              <a:solidFill>
                <a:srgbClr val="050079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50079"/>
                </a:solidFill>
              </a:rPr>
              <a:t>m</a:t>
            </a:r>
            <a:r>
              <a:rPr b="1" lang="en" sz="1500">
                <a:solidFill>
                  <a:srgbClr val="050079"/>
                </a:solidFill>
              </a:rPr>
              <a:t>ethod = “chi” 时，4000秒还没有跑完，建议用 “dt”</a:t>
            </a:r>
            <a:endParaRPr b="1" sz="1500">
              <a:solidFill>
                <a:srgbClr val="050079"/>
              </a:solidFill>
            </a:endParaRPr>
          </a:p>
        </p:txBody>
      </p:sp>
      <p:sp>
        <p:nvSpPr>
          <p:cNvPr id="614" name="Google Shape;614;p68"/>
          <p:cNvSpPr txBox="1"/>
          <p:nvPr/>
        </p:nvSpPr>
        <p:spPr>
          <a:xfrm>
            <a:off x="1140975" y="3033513"/>
            <a:ext cx="16083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50079"/>
                </a:solidFill>
              </a:rPr>
              <a:t>新版本：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9"/>
          <p:cNvSpPr txBox="1"/>
          <p:nvPr>
            <p:ph type="title"/>
          </p:nvPr>
        </p:nvSpPr>
        <p:spPr>
          <a:xfrm>
            <a:off x="482689" y="235474"/>
            <a:ext cx="84258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050079"/>
                </a:solidFill>
              </a:rPr>
              <a:t>Week 14</a:t>
            </a:r>
            <a:endParaRPr/>
          </a:p>
        </p:txBody>
      </p:sp>
      <p:sp>
        <p:nvSpPr>
          <p:cNvPr id="620" name="Google Shape;620;p69"/>
          <p:cNvSpPr txBox="1"/>
          <p:nvPr/>
        </p:nvSpPr>
        <p:spPr>
          <a:xfrm>
            <a:off x="352601" y="661825"/>
            <a:ext cx="54516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rPr b="1" lang="en" sz="1500">
                <a:solidFill>
                  <a:srgbClr val="050079"/>
                </a:solidFill>
              </a:rPr>
              <a:t>分箱 performance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t/>
            </a:r>
            <a:endParaRPr b="1" sz="1500">
              <a:solidFill>
                <a:srgbClr val="050079"/>
              </a:solidFill>
            </a:endParaRPr>
          </a:p>
        </p:txBody>
      </p:sp>
      <p:sp>
        <p:nvSpPr>
          <p:cNvPr id="621" name="Google Shape;621;p69"/>
          <p:cNvSpPr/>
          <p:nvPr/>
        </p:nvSpPr>
        <p:spPr>
          <a:xfrm flipH="1" rot="10800000">
            <a:off x="494557" y="503060"/>
            <a:ext cx="8154600" cy="19800"/>
          </a:xfrm>
          <a:prstGeom prst="roundRect">
            <a:avLst>
              <a:gd fmla="val 50000" name="adj"/>
            </a:avLst>
          </a:prstGeom>
          <a:solidFill>
            <a:srgbClr val="5A8DF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69"/>
          <p:cNvSpPr txBox="1"/>
          <p:nvPr>
            <p:ph idx="12" type="sldNum"/>
          </p:nvPr>
        </p:nvSpPr>
        <p:spPr>
          <a:xfrm>
            <a:off x="8563960" y="4795211"/>
            <a:ext cx="95100" cy="1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623" name="Google Shape;623;p69"/>
          <p:cNvGraphicFramePr/>
          <p:nvPr/>
        </p:nvGraphicFramePr>
        <p:xfrm>
          <a:off x="182350" y="14398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{3DAA8D6F-8F97-4FF8-8842-64F5EBA5AB79}</a:tableStyleId>
              </a:tblPr>
              <a:tblGrid>
                <a:gridCol w="1410200"/>
                <a:gridCol w="1026225"/>
                <a:gridCol w="777425"/>
                <a:gridCol w="890900"/>
                <a:gridCol w="786950"/>
                <a:gridCol w="803650"/>
                <a:gridCol w="853750"/>
                <a:gridCol w="911825"/>
                <a:gridCol w="651525"/>
                <a:gridCol w="783425"/>
              </a:tblGrid>
              <a:tr h="431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Toad fit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Toad transform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78D8"/>
                          </a:solidFill>
                        </a:rPr>
                        <a:t>Helper fit </a:t>
                      </a:r>
                      <a:r>
                        <a:rPr b="1" lang="en" sz="1100">
                          <a:solidFill>
                            <a:srgbClr val="3C78D8"/>
                          </a:solidFill>
                        </a:rPr>
                        <a:t>chi_merge</a:t>
                      </a:r>
                      <a:endParaRPr b="1" sz="1100">
                        <a:solidFill>
                          <a:srgbClr val="3C78D8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78D8"/>
                          </a:solidFill>
                        </a:rPr>
                        <a:t>Helper transform</a:t>
                      </a:r>
                      <a:endParaRPr sz="1100">
                        <a:solidFill>
                          <a:srgbClr val="3C78D8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FF"/>
                          </a:solidFill>
                        </a:rPr>
                        <a:t>Helper fit</a:t>
                      </a:r>
                      <a:endParaRPr sz="1100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solidFill>
                            <a:srgbClr val="0000FF"/>
                          </a:solidFill>
                        </a:rPr>
                        <a:t>chi</a:t>
                      </a:r>
                      <a:endParaRPr b="1" sz="11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FF"/>
                          </a:solidFill>
                        </a:rPr>
                        <a:t>Helper fit </a:t>
                      </a:r>
                      <a:r>
                        <a:rPr b="1" lang="en" sz="1100">
                          <a:solidFill>
                            <a:srgbClr val="0000FF"/>
                          </a:solidFill>
                        </a:rPr>
                        <a:t>iv</a:t>
                      </a:r>
                      <a:endParaRPr b="1" sz="11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rgbClr val="0000FF"/>
                          </a:solidFill>
                        </a:rPr>
                        <a:t>Helper transform iv</a:t>
                      </a:r>
                      <a:endParaRPr sz="11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Ft_eval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fit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Ft_eval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transform</a:t>
                      </a:r>
                      <a:endParaRPr sz="11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Accept 1M 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all 23 features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41.51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2.12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78D8"/>
                          </a:solidFill>
                        </a:rPr>
                        <a:t>72.37</a:t>
                      </a:r>
                      <a:endParaRPr sz="1100">
                        <a:solidFill>
                          <a:srgbClr val="3C78D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78D8"/>
                          </a:solidFill>
                        </a:rPr>
                        <a:t>10.054</a:t>
                      </a:r>
                      <a:endParaRPr sz="1100">
                        <a:solidFill>
                          <a:srgbClr val="3C78D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FF"/>
                          </a:solidFill>
                        </a:rPr>
                        <a:t>44.51</a:t>
                      </a:r>
                      <a:endParaRPr sz="11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FF"/>
                          </a:solidFill>
                        </a:rPr>
                        <a:t>37.53</a:t>
                      </a:r>
                      <a:endParaRPr sz="11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FF"/>
                          </a:solidFill>
                        </a:rPr>
                        <a:t>8.05</a:t>
                      </a:r>
                      <a:endParaRPr sz="11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243.24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1046.24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df_score 1.1M all features (6 cat) </a:t>
                      </a:r>
                      <a:endParaRPr sz="11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Set to (1000, 5000)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t= 786.44</a:t>
                      </a:r>
                      <a:endParaRPr sz="11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2.38</a:t>
                      </a:r>
                      <a:endParaRPr sz="11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78D8"/>
                          </a:solidFill>
                        </a:rPr>
                        <a:t>62.70</a:t>
                      </a:r>
                      <a:endParaRPr sz="1100">
                        <a:solidFill>
                          <a:srgbClr val="3C78D8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78D8"/>
                          </a:solidFill>
                        </a:rPr>
                        <a:t>14.9</a:t>
                      </a:r>
                      <a:endParaRPr sz="1100">
                        <a:solidFill>
                          <a:srgbClr val="3C78D8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FF"/>
                          </a:solidFill>
                        </a:rPr>
                        <a:t>35.94</a:t>
                      </a:r>
                      <a:endParaRPr sz="11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FF"/>
                          </a:solidFill>
                        </a:rPr>
                        <a:t>30.67</a:t>
                      </a:r>
                      <a:endParaRPr sz="11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FF"/>
                          </a:solidFill>
                        </a:rPr>
                        <a:t>10.03</a:t>
                      </a:r>
                      <a:endParaRPr sz="11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df_score 1.1M all features (6 cat) 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Set to (100, 999)</a:t>
                      </a:r>
                      <a:endParaRPr sz="11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t= 23.66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2.42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78D8"/>
                          </a:solidFill>
                        </a:rPr>
                        <a:t>59.55</a:t>
                      </a:r>
                      <a:endParaRPr sz="1100">
                        <a:solidFill>
                          <a:srgbClr val="3C78D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3C78D8"/>
                          </a:solidFill>
                        </a:rPr>
                        <a:t>14.81</a:t>
                      </a:r>
                      <a:endParaRPr sz="1100">
                        <a:solidFill>
                          <a:srgbClr val="3C78D8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FF"/>
                          </a:solidFill>
                        </a:rPr>
                        <a:t>32.51</a:t>
                      </a:r>
                      <a:endParaRPr sz="11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FF"/>
                          </a:solidFill>
                        </a:rPr>
                        <a:t>28.77</a:t>
                      </a:r>
                      <a:endParaRPr sz="11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0000FF"/>
                          </a:solidFill>
                        </a:rPr>
                        <a:t>9.78</a:t>
                      </a:r>
                      <a:endParaRPr sz="1100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70"/>
          <p:cNvSpPr txBox="1"/>
          <p:nvPr>
            <p:ph type="title"/>
          </p:nvPr>
        </p:nvSpPr>
        <p:spPr>
          <a:xfrm>
            <a:off x="482689" y="235474"/>
            <a:ext cx="84258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050079"/>
                </a:solidFill>
              </a:rPr>
              <a:t>Week 14</a:t>
            </a:r>
            <a:endParaRPr/>
          </a:p>
        </p:txBody>
      </p:sp>
      <p:sp>
        <p:nvSpPr>
          <p:cNvPr id="629" name="Google Shape;629;p70"/>
          <p:cNvSpPr txBox="1"/>
          <p:nvPr/>
        </p:nvSpPr>
        <p:spPr>
          <a:xfrm>
            <a:off x="269100" y="594575"/>
            <a:ext cx="62520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rPr b="1" lang="en" sz="2500">
                <a:solidFill>
                  <a:srgbClr val="050079"/>
                </a:solidFill>
              </a:rPr>
              <a:t>Technical details</a:t>
            </a:r>
            <a:endParaRPr b="1" sz="2500">
              <a:solidFill>
                <a:srgbClr val="050079"/>
              </a:solidFill>
            </a:endParaRPr>
          </a:p>
        </p:txBody>
      </p:sp>
      <p:sp>
        <p:nvSpPr>
          <p:cNvPr id="630" name="Google Shape;630;p70"/>
          <p:cNvSpPr/>
          <p:nvPr/>
        </p:nvSpPr>
        <p:spPr>
          <a:xfrm flipH="1" rot="10800000">
            <a:off x="494557" y="503060"/>
            <a:ext cx="8154600" cy="19800"/>
          </a:xfrm>
          <a:prstGeom prst="roundRect">
            <a:avLst>
              <a:gd fmla="val 50000" name="adj"/>
            </a:avLst>
          </a:prstGeom>
          <a:solidFill>
            <a:srgbClr val="5A8DF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70"/>
          <p:cNvSpPr txBox="1"/>
          <p:nvPr>
            <p:ph idx="12" type="sldNum"/>
          </p:nvPr>
        </p:nvSpPr>
        <p:spPr>
          <a:xfrm>
            <a:off x="8563960" y="4795211"/>
            <a:ext cx="95100" cy="1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1"/>
          <p:cNvSpPr txBox="1"/>
          <p:nvPr>
            <p:ph type="title"/>
          </p:nvPr>
        </p:nvSpPr>
        <p:spPr>
          <a:xfrm>
            <a:off x="482689" y="235474"/>
            <a:ext cx="84258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050079"/>
                </a:solidFill>
              </a:rPr>
              <a:t>Week 14 </a:t>
            </a:r>
            <a:r>
              <a:rPr b="1" lang="en" sz="1500">
                <a:solidFill>
                  <a:srgbClr val="050079"/>
                </a:solidFill>
              </a:rPr>
              <a:t>成果汇报</a:t>
            </a:r>
            <a:endParaRPr/>
          </a:p>
        </p:txBody>
      </p:sp>
      <p:sp>
        <p:nvSpPr>
          <p:cNvPr id="637" name="Google Shape;637;p71"/>
          <p:cNvSpPr txBox="1"/>
          <p:nvPr/>
        </p:nvSpPr>
        <p:spPr>
          <a:xfrm>
            <a:off x="274652" y="892425"/>
            <a:ext cx="82893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rPr b="1" lang="en" sz="1500">
                <a:solidFill>
                  <a:srgbClr val="050079"/>
                </a:solidFill>
              </a:rPr>
              <a:t>Appendix：单调性 图解</a:t>
            </a:r>
            <a:endParaRPr b="1" sz="1500">
              <a:solidFill>
                <a:srgbClr val="050079"/>
              </a:solidFill>
            </a:endParaRPr>
          </a:p>
        </p:txBody>
      </p:sp>
      <p:sp>
        <p:nvSpPr>
          <p:cNvPr id="638" name="Google Shape;638;p71"/>
          <p:cNvSpPr/>
          <p:nvPr/>
        </p:nvSpPr>
        <p:spPr>
          <a:xfrm flipH="1" rot="10800000">
            <a:off x="482707" y="482235"/>
            <a:ext cx="8154600" cy="19800"/>
          </a:xfrm>
          <a:prstGeom prst="roundRect">
            <a:avLst>
              <a:gd fmla="val 50000" name="adj"/>
            </a:avLst>
          </a:prstGeom>
          <a:solidFill>
            <a:srgbClr val="5A8DF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71"/>
          <p:cNvSpPr txBox="1"/>
          <p:nvPr>
            <p:ph idx="12" type="sldNum"/>
          </p:nvPr>
        </p:nvSpPr>
        <p:spPr>
          <a:xfrm>
            <a:off x="8563960" y="4795211"/>
            <a:ext cx="95100" cy="1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0" name="Google Shape;640;p71"/>
          <p:cNvPicPr preferRelativeResize="0"/>
          <p:nvPr/>
        </p:nvPicPr>
        <p:blipFill rotWithShape="1">
          <a:blip r:embed="rId3">
            <a:alphaModFix/>
          </a:blip>
          <a:srcRect b="13382" l="9641" r="0" t="0"/>
          <a:stretch/>
        </p:blipFill>
        <p:spPr>
          <a:xfrm>
            <a:off x="729700" y="1327825"/>
            <a:ext cx="4208367" cy="339185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71"/>
          <p:cNvSpPr txBox="1"/>
          <p:nvPr/>
        </p:nvSpPr>
        <p:spPr>
          <a:xfrm>
            <a:off x="274650" y="1238875"/>
            <a:ext cx="11820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bad_rate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0000"/>
              </a:solidFill>
            </a:endParaRPr>
          </a:p>
        </p:txBody>
      </p:sp>
      <p:sp>
        <p:nvSpPr>
          <p:cNvPr id="642" name="Google Shape;642;p71"/>
          <p:cNvSpPr txBox="1"/>
          <p:nvPr/>
        </p:nvSpPr>
        <p:spPr>
          <a:xfrm>
            <a:off x="4061050" y="4557050"/>
            <a:ext cx="11820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bin_num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0000"/>
              </a:solidFill>
            </a:endParaRPr>
          </a:p>
        </p:txBody>
      </p:sp>
      <p:cxnSp>
        <p:nvCxnSpPr>
          <p:cNvPr id="643" name="Google Shape;643;p71"/>
          <p:cNvCxnSpPr/>
          <p:nvPr/>
        </p:nvCxnSpPr>
        <p:spPr>
          <a:xfrm flipH="1" rot="10800000">
            <a:off x="1309750" y="3710825"/>
            <a:ext cx="517200" cy="44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4" name="Google Shape;644;p71"/>
          <p:cNvCxnSpPr/>
          <p:nvPr/>
        </p:nvCxnSpPr>
        <p:spPr>
          <a:xfrm flipH="1" rot="10800000">
            <a:off x="1847850" y="3186775"/>
            <a:ext cx="223800" cy="52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5" name="Google Shape;645;p71"/>
          <p:cNvCxnSpPr/>
          <p:nvPr/>
        </p:nvCxnSpPr>
        <p:spPr>
          <a:xfrm>
            <a:off x="2071650" y="3218975"/>
            <a:ext cx="433200" cy="21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6" name="Google Shape;646;p71"/>
          <p:cNvCxnSpPr/>
          <p:nvPr/>
        </p:nvCxnSpPr>
        <p:spPr>
          <a:xfrm flipH="1" rot="10800000">
            <a:off x="2504850" y="2459975"/>
            <a:ext cx="461100" cy="97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7" name="Google Shape;647;p71"/>
          <p:cNvCxnSpPr/>
          <p:nvPr/>
        </p:nvCxnSpPr>
        <p:spPr>
          <a:xfrm>
            <a:off x="2965950" y="2507475"/>
            <a:ext cx="510300" cy="64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8" name="Google Shape;648;p71"/>
          <p:cNvCxnSpPr/>
          <p:nvPr/>
        </p:nvCxnSpPr>
        <p:spPr>
          <a:xfrm flipH="1" rot="10800000">
            <a:off x="3476250" y="2704575"/>
            <a:ext cx="587100" cy="44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9" name="Google Shape;649;p71"/>
          <p:cNvCxnSpPr/>
          <p:nvPr/>
        </p:nvCxnSpPr>
        <p:spPr>
          <a:xfrm flipH="1" rot="10800000">
            <a:off x="4061050" y="1726275"/>
            <a:ext cx="461100" cy="97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0" name="Google Shape;650;p71"/>
          <p:cNvSpPr/>
          <p:nvPr/>
        </p:nvSpPr>
        <p:spPr>
          <a:xfrm>
            <a:off x="1931725" y="3083100"/>
            <a:ext cx="294900" cy="278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71"/>
          <p:cNvSpPr/>
          <p:nvPr/>
        </p:nvSpPr>
        <p:spPr>
          <a:xfrm>
            <a:off x="2363650" y="3284575"/>
            <a:ext cx="294900" cy="278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71"/>
          <p:cNvSpPr/>
          <p:nvPr/>
        </p:nvSpPr>
        <p:spPr>
          <a:xfrm>
            <a:off x="2809550" y="2339800"/>
            <a:ext cx="294900" cy="278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71"/>
          <p:cNvSpPr/>
          <p:nvPr/>
        </p:nvSpPr>
        <p:spPr>
          <a:xfrm>
            <a:off x="3318375" y="3006175"/>
            <a:ext cx="294900" cy="278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71"/>
          <p:cNvSpPr txBox="1"/>
          <p:nvPr/>
        </p:nvSpPr>
        <p:spPr>
          <a:xfrm>
            <a:off x="5388100" y="715425"/>
            <a:ext cx="3000000" cy="4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" sz="1300">
                <a:solidFill>
                  <a:schemeClr val="dk1"/>
                </a:solidFill>
              </a:rPr>
              <a:t>Step 0: extract bin bad_rates</a:t>
            </a:r>
            <a:endParaRPr sz="13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00"/>
              <a:buChar char="●"/>
            </a:pPr>
            <a:r>
              <a:rPr lang="en" sz="1300">
                <a:solidFill>
                  <a:srgbClr val="FF0000"/>
                </a:solidFill>
              </a:rPr>
              <a:t>LOOP:</a:t>
            </a:r>
            <a:endParaRPr sz="13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00"/>
              <a:buChar char="●"/>
            </a:pPr>
            <a:r>
              <a:rPr lang="en" sz="1300">
                <a:solidFill>
                  <a:srgbClr val="FF0000"/>
                </a:solidFill>
              </a:rPr>
              <a:t>Step 1: find turning points, and find count of turns</a:t>
            </a:r>
            <a:endParaRPr sz="13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0000"/>
                </a:solidFill>
              </a:rPr>
              <a:t>Break</a:t>
            </a:r>
            <a:r>
              <a:rPr lang="en" sz="1300">
                <a:solidFill>
                  <a:srgbClr val="FF0000"/>
                </a:solidFill>
              </a:rPr>
              <a:t> if count == 0 or 1 (from user)</a:t>
            </a:r>
            <a:endParaRPr sz="13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300"/>
              <a:buChar char="●"/>
            </a:pPr>
            <a:r>
              <a:rPr lang="en" sz="1300">
                <a:solidFill>
                  <a:srgbClr val="0000FF"/>
                </a:solidFill>
              </a:rPr>
              <a:t>Step 2: calculate difference in bad rates of turning points with neighbors</a:t>
            </a:r>
            <a:endParaRPr sz="13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300"/>
              <a:buChar char="●"/>
            </a:pPr>
            <a:r>
              <a:rPr lang="en" sz="1300">
                <a:solidFill>
                  <a:srgbClr val="38761D"/>
                </a:solidFill>
              </a:rPr>
              <a:t>Step 3: find the min distance pair, and </a:t>
            </a:r>
            <a:r>
              <a:rPr lang="en" sz="1300">
                <a:solidFill>
                  <a:srgbClr val="38761D"/>
                </a:solidFill>
                <a:highlight>
                  <a:srgbClr val="FFFF00"/>
                </a:highlight>
              </a:rPr>
              <a:t>merge </a:t>
            </a:r>
            <a:r>
              <a:rPr lang="en" sz="1300">
                <a:solidFill>
                  <a:srgbClr val="38761D"/>
                </a:solidFill>
              </a:rPr>
              <a:t>that 2 bins</a:t>
            </a:r>
            <a:endParaRPr sz="1300">
              <a:solidFill>
                <a:srgbClr val="38761D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8761D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300"/>
              <a:buChar char="●"/>
            </a:pPr>
            <a:r>
              <a:rPr lang="en" sz="1300">
                <a:solidFill>
                  <a:srgbClr val="FF0000"/>
                </a:solidFill>
              </a:rPr>
              <a:t>Back to LOOP</a:t>
            </a:r>
            <a:endParaRPr sz="1300">
              <a:solidFill>
                <a:srgbClr val="FF0000"/>
              </a:solidFill>
            </a:endParaRPr>
          </a:p>
        </p:txBody>
      </p:sp>
      <p:sp>
        <p:nvSpPr>
          <p:cNvPr id="655" name="Google Shape;655;p71"/>
          <p:cNvSpPr/>
          <p:nvPr/>
        </p:nvSpPr>
        <p:spPr>
          <a:xfrm>
            <a:off x="1752750" y="3249625"/>
            <a:ext cx="95100" cy="398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656" name="Google Shape;656;p71"/>
          <p:cNvSpPr/>
          <p:nvPr/>
        </p:nvSpPr>
        <p:spPr>
          <a:xfrm rot="10800000">
            <a:off x="2724952" y="3218970"/>
            <a:ext cx="95100" cy="2193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657" name="Google Shape;657;p71"/>
          <p:cNvSpPr/>
          <p:nvPr/>
        </p:nvSpPr>
        <p:spPr>
          <a:xfrm>
            <a:off x="2325550" y="2439075"/>
            <a:ext cx="145500" cy="978300"/>
          </a:xfrm>
          <a:prstGeom prst="leftBrace">
            <a:avLst>
              <a:gd fmla="val 0" name="adj1"/>
              <a:gd fmla="val 50000" name="adj2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658" name="Google Shape;658;p71"/>
          <p:cNvSpPr/>
          <p:nvPr/>
        </p:nvSpPr>
        <p:spPr>
          <a:xfrm rot="10800000">
            <a:off x="3535075" y="2507409"/>
            <a:ext cx="105900" cy="644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659" name="Google Shape;659;p71"/>
          <p:cNvSpPr/>
          <p:nvPr/>
        </p:nvSpPr>
        <p:spPr>
          <a:xfrm rot="10800000">
            <a:off x="4210075" y="2701427"/>
            <a:ext cx="94800" cy="4923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cxnSp>
        <p:nvCxnSpPr>
          <p:cNvPr id="660" name="Google Shape;660;p71"/>
          <p:cNvCxnSpPr>
            <a:endCxn id="656" idx="1"/>
          </p:cNvCxnSpPr>
          <p:nvPr/>
        </p:nvCxnSpPr>
        <p:spPr>
          <a:xfrm rot="10800000">
            <a:off x="2820052" y="3328620"/>
            <a:ext cx="2826600" cy="1866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72"/>
          <p:cNvSpPr txBox="1"/>
          <p:nvPr>
            <p:ph type="title"/>
          </p:nvPr>
        </p:nvSpPr>
        <p:spPr>
          <a:xfrm>
            <a:off x="482689" y="235474"/>
            <a:ext cx="84258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050079"/>
                </a:solidFill>
              </a:rPr>
              <a:t>Week 14 </a:t>
            </a:r>
            <a:r>
              <a:rPr b="1" lang="en" sz="1500">
                <a:solidFill>
                  <a:srgbClr val="050079"/>
                </a:solidFill>
              </a:rPr>
              <a:t>成果汇报</a:t>
            </a:r>
            <a:endParaRPr/>
          </a:p>
        </p:txBody>
      </p:sp>
      <p:sp>
        <p:nvSpPr>
          <p:cNvPr id="666" name="Google Shape;666;p72"/>
          <p:cNvSpPr txBox="1"/>
          <p:nvPr/>
        </p:nvSpPr>
        <p:spPr>
          <a:xfrm>
            <a:off x="2612600" y="235475"/>
            <a:ext cx="3507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rPr b="1" lang="en" sz="1500">
                <a:solidFill>
                  <a:srgbClr val="050079"/>
                </a:solidFill>
              </a:rPr>
              <a:t>Pseudo code：自下而上</a:t>
            </a:r>
            <a:endParaRPr b="1" sz="12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t/>
            </a:r>
            <a:endParaRPr b="1" sz="1500">
              <a:solidFill>
                <a:srgbClr val="050079"/>
              </a:solidFill>
            </a:endParaRPr>
          </a:p>
        </p:txBody>
      </p:sp>
      <p:sp>
        <p:nvSpPr>
          <p:cNvPr id="667" name="Google Shape;667;p72"/>
          <p:cNvSpPr/>
          <p:nvPr/>
        </p:nvSpPr>
        <p:spPr>
          <a:xfrm flipH="1" rot="10800000">
            <a:off x="482707" y="482235"/>
            <a:ext cx="8154600" cy="19800"/>
          </a:xfrm>
          <a:prstGeom prst="roundRect">
            <a:avLst>
              <a:gd fmla="val 50000" name="adj"/>
            </a:avLst>
          </a:prstGeom>
          <a:solidFill>
            <a:srgbClr val="5A8DF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72"/>
          <p:cNvSpPr txBox="1"/>
          <p:nvPr>
            <p:ph idx="12" type="sldNum"/>
          </p:nvPr>
        </p:nvSpPr>
        <p:spPr>
          <a:xfrm>
            <a:off x="8563960" y="4795211"/>
            <a:ext cx="95100" cy="1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9" name="Google Shape;669;p72"/>
          <p:cNvSpPr txBox="1"/>
          <p:nvPr/>
        </p:nvSpPr>
        <p:spPr>
          <a:xfrm>
            <a:off x="66800" y="435250"/>
            <a:ext cx="9043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init_cat_bin</a:t>
            </a: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10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sr_feature</a:t>
            </a: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10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sr_y</a:t>
            </a: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1" sz="11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1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## find list_of_missing_values =</a:t>
            </a:r>
            <a:endParaRPr b="1" sz="11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1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((values passed by user) UNION (default values: "nan", None)) intersect (unique categorical values from this feature)</a:t>
            </a:r>
            <a:endParaRPr b="1" sz="11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df_na_bin = </a:t>
            </a:r>
            <a:r>
              <a:rPr b="1" lang="en" sz="11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df with bin column = list_of_missing_values</a:t>
            </a:r>
            <a:endParaRPr b="1" sz="11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df_bin_interval = </a:t>
            </a:r>
            <a:r>
              <a:rPr b="1" lang="en" sz="11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df with bin column = the rest of unique values</a:t>
            </a:r>
            <a:endParaRPr b="1" sz="11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10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df_na_bin, df_bin_interval</a:t>
            </a:r>
            <a:endParaRPr b="1" sz="11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## init with 2 df, 1 for missing value bins, 1 for normal value bins</a:t>
            </a:r>
            <a:endParaRPr b="1" sz="11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df_na_bin , df_bin_interval = </a:t>
            </a:r>
            <a:r>
              <a:rPr b="1" lang="en" sz="110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.init_cat_bin(sr_feature, sr_y) </a:t>
            </a:r>
            <a:r>
              <a:rPr b="1" lang="en" sz="11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---&gt; function expanded:</a:t>
            </a:r>
            <a:endParaRPr b="1" sz="11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en" sz="110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(df_bin_interval) &lt; max_bin):</a:t>
            </a:r>
            <a:endParaRPr b="1" sz="11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1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no enough unique values, skip merging</a:t>
            </a:r>
            <a:endParaRPr b="1" sz="11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11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chi2 merge</a:t>
            </a:r>
            <a:endParaRPr b="1" sz="11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1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## initial chi2 calculation</a:t>
            </a:r>
            <a:endParaRPr b="1" sz="11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df_chi2 = </a:t>
            </a:r>
            <a:r>
              <a:rPr b="1" lang="en" sz="110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.calc_chi2_cat(df_bin_interval)</a:t>
            </a:r>
            <a:endParaRPr b="1" sz="11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70" name="Google Shape;67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0475" y="2739550"/>
            <a:ext cx="7190123" cy="2362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73"/>
          <p:cNvSpPr txBox="1"/>
          <p:nvPr>
            <p:ph type="title"/>
          </p:nvPr>
        </p:nvSpPr>
        <p:spPr>
          <a:xfrm>
            <a:off x="482689" y="235474"/>
            <a:ext cx="84258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050079"/>
                </a:solidFill>
              </a:rPr>
              <a:t>Week 14 </a:t>
            </a:r>
            <a:r>
              <a:rPr b="1" lang="en" sz="1500">
                <a:solidFill>
                  <a:srgbClr val="050079"/>
                </a:solidFill>
              </a:rPr>
              <a:t>成果汇报</a:t>
            </a:r>
            <a:endParaRPr/>
          </a:p>
        </p:txBody>
      </p:sp>
      <p:sp>
        <p:nvSpPr>
          <p:cNvPr id="676" name="Google Shape;676;p73"/>
          <p:cNvSpPr txBox="1"/>
          <p:nvPr/>
        </p:nvSpPr>
        <p:spPr>
          <a:xfrm>
            <a:off x="2612600" y="235475"/>
            <a:ext cx="3507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rPr b="1" lang="en" sz="1500">
                <a:solidFill>
                  <a:srgbClr val="050079"/>
                </a:solidFill>
              </a:rPr>
              <a:t>Pseudo code：自下而上</a:t>
            </a:r>
            <a:endParaRPr b="1" sz="12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t/>
            </a:r>
            <a:endParaRPr b="1" sz="1500">
              <a:solidFill>
                <a:srgbClr val="050079"/>
              </a:solidFill>
            </a:endParaRPr>
          </a:p>
        </p:txBody>
      </p:sp>
      <p:sp>
        <p:nvSpPr>
          <p:cNvPr id="677" name="Google Shape;677;p73"/>
          <p:cNvSpPr/>
          <p:nvPr/>
        </p:nvSpPr>
        <p:spPr>
          <a:xfrm flipH="1" rot="10800000">
            <a:off x="482707" y="482235"/>
            <a:ext cx="8154600" cy="19800"/>
          </a:xfrm>
          <a:prstGeom prst="roundRect">
            <a:avLst>
              <a:gd fmla="val 50000" name="adj"/>
            </a:avLst>
          </a:prstGeom>
          <a:solidFill>
            <a:srgbClr val="5A8DF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73"/>
          <p:cNvSpPr txBox="1"/>
          <p:nvPr>
            <p:ph idx="12" type="sldNum"/>
          </p:nvPr>
        </p:nvSpPr>
        <p:spPr>
          <a:xfrm>
            <a:off x="8563960" y="4795211"/>
            <a:ext cx="95100" cy="1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9" name="Google Shape;679;p73"/>
          <p:cNvSpPr txBox="1"/>
          <p:nvPr/>
        </p:nvSpPr>
        <p:spPr>
          <a:xfrm>
            <a:off x="200850" y="597375"/>
            <a:ext cx="8742300" cy="42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b="1" lang="en" sz="10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10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chi2 merge</a:t>
            </a:r>
            <a:endParaRPr b="1" sz="10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0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## initial chi2 calculation</a:t>
            </a:r>
            <a:endParaRPr b="1" sz="10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df_chi2 = </a:t>
            </a:r>
            <a:r>
              <a:rPr b="1" lang="en" sz="100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1" lang="en" sz="10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.calc_chi2_cat(df_bin_interval)</a:t>
            </a:r>
            <a:endParaRPr b="1" sz="10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0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1" lang="en" sz="10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chi2_merge</a:t>
            </a:r>
            <a:r>
              <a:rPr b="1" lang="en" sz="10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00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df_chi2</a:t>
            </a:r>
            <a:r>
              <a:rPr b="1" lang="en" sz="10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1" sz="10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00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b="1" lang="en" sz="10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00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b="1" lang="en" sz="10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(df_chi2) &gt; min_bin:</a:t>
            </a:r>
            <a:endParaRPr b="1" sz="10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idx_left, idx_right, min_chi2 = </a:t>
            </a:r>
            <a:r>
              <a:rPr b="1" lang="en" sz="10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find the min_chi2 pair of bins, in df_chi2, and their indexes</a:t>
            </a:r>
            <a:endParaRPr b="1" sz="10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en" sz="100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" sz="10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min_chi2 &gt; chimerge_threshold:</a:t>
            </a:r>
            <a:endParaRPr b="1" sz="10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b="1" lang="en" sz="100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endParaRPr b="1" sz="1000">
              <a:solidFill>
                <a:srgbClr val="AF00DB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en" sz="100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b="1" lang="en" sz="10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0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## merge the 2 bins</a:t>
            </a:r>
            <a:endParaRPr b="1" sz="10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df_chi2 = </a:t>
            </a:r>
            <a:r>
              <a:rPr b="1" lang="en" sz="100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1" lang="en" sz="10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.merge_pair(idx_left, idx_right)</a:t>
            </a:r>
            <a:endParaRPr b="1" sz="10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00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b="1" lang="en" sz="10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max_bin &lt; </a:t>
            </a:r>
            <a:r>
              <a:rPr b="1" lang="en" sz="100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b="1" lang="en" sz="10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(df_chi2):</a:t>
            </a:r>
            <a:endParaRPr b="1" sz="10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en" sz="10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## if bin count is &gt; max_bin, merge the 2 bins with minimum chi2</a:t>
            </a:r>
            <a:endParaRPr b="1" sz="10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00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en" sz="10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df_chi2.drop( columns of intermediate workings)</a:t>
            </a:r>
            <a:endParaRPr b="1" sz="10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df_bin_interval = </a:t>
            </a:r>
            <a:r>
              <a:rPr b="1" lang="en" sz="100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1" lang="en" sz="10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.chi2_merge(df_chi2)</a:t>
            </a:r>
            <a:endParaRPr b="1" sz="10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b="1" sz="10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#sort the df by bad rate, so bad_rate will be monotonous</a:t>
            </a:r>
            <a:endParaRPr b="1" sz="10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df_bin_interval = df_bin_interval.sort_values(by = [</a:t>
            </a:r>
            <a:r>
              <a:rPr b="1" lang="en" sz="10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"bad_rate"</a:t>
            </a:r>
            <a:r>
              <a:rPr b="1" lang="en" sz="10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b="1" sz="10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concat with the missing value bins</a:t>
            </a:r>
            <a:endParaRPr b="1" sz="10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df_bin_interval = pd.concat([df_na_bin, df_bin_interval], axis=</a:t>
            </a:r>
            <a:r>
              <a:rPr b="1" lang="en" sz="10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0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0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df_bin_interval = </a:t>
            </a:r>
            <a:r>
              <a:rPr b="1" lang="en" sz="10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post processing to find woe, iv, total_rate and drop empty bins</a:t>
            </a:r>
            <a:endParaRPr b="1" sz="10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AF00DB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74"/>
          <p:cNvSpPr txBox="1"/>
          <p:nvPr>
            <p:ph type="title"/>
          </p:nvPr>
        </p:nvSpPr>
        <p:spPr>
          <a:xfrm>
            <a:off x="482689" y="235474"/>
            <a:ext cx="84258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050079"/>
                </a:solidFill>
              </a:rPr>
              <a:t>Week 14 </a:t>
            </a:r>
            <a:r>
              <a:rPr b="1" lang="en" sz="1500">
                <a:solidFill>
                  <a:srgbClr val="050079"/>
                </a:solidFill>
              </a:rPr>
              <a:t>成果汇报</a:t>
            </a:r>
            <a:endParaRPr/>
          </a:p>
        </p:txBody>
      </p:sp>
      <p:sp>
        <p:nvSpPr>
          <p:cNvPr id="685" name="Google Shape;685;p74"/>
          <p:cNvSpPr txBox="1"/>
          <p:nvPr/>
        </p:nvSpPr>
        <p:spPr>
          <a:xfrm>
            <a:off x="2612600" y="235475"/>
            <a:ext cx="3507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rPr b="1" lang="en" sz="1500">
                <a:solidFill>
                  <a:srgbClr val="050079"/>
                </a:solidFill>
              </a:rPr>
              <a:t>Pseudo code：自上而下</a:t>
            </a:r>
            <a:endParaRPr b="1" sz="12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t/>
            </a:r>
            <a:endParaRPr b="1" sz="1500">
              <a:solidFill>
                <a:srgbClr val="050079"/>
              </a:solidFill>
            </a:endParaRPr>
          </a:p>
        </p:txBody>
      </p:sp>
      <p:sp>
        <p:nvSpPr>
          <p:cNvPr id="686" name="Google Shape;686;p74"/>
          <p:cNvSpPr/>
          <p:nvPr/>
        </p:nvSpPr>
        <p:spPr>
          <a:xfrm flipH="1" rot="10800000">
            <a:off x="482707" y="482235"/>
            <a:ext cx="8154600" cy="19800"/>
          </a:xfrm>
          <a:prstGeom prst="roundRect">
            <a:avLst>
              <a:gd fmla="val 50000" name="adj"/>
            </a:avLst>
          </a:prstGeom>
          <a:solidFill>
            <a:srgbClr val="5A8DF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74"/>
          <p:cNvSpPr txBox="1"/>
          <p:nvPr>
            <p:ph idx="12" type="sldNum"/>
          </p:nvPr>
        </p:nvSpPr>
        <p:spPr>
          <a:xfrm>
            <a:off x="8563960" y="4795211"/>
            <a:ext cx="95100" cy="1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8" name="Google Shape;688;p74"/>
          <p:cNvSpPr txBox="1"/>
          <p:nvPr/>
        </p:nvSpPr>
        <p:spPr>
          <a:xfrm>
            <a:off x="116900" y="560500"/>
            <a:ext cx="8742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89" name="Google Shape;689;p74"/>
          <p:cNvSpPr txBox="1"/>
          <p:nvPr/>
        </p:nvSpPr>
        <p:spPr>
          <a:xfrm>
            <a:off x="116900" y="430375"/>
            <a:ext cx="8934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init_cont</a:t>
            </a: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10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sr_feature</a:t>
            </a: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10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sr_y</a:t>
            </a: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1" sz="11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1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## find list_of_missing_values =</a:t>
            </a:r>
            <a:endParaRPr b="1" sz="11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1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((values passed by user) UNION (default values: np.nan, None) UNION (</a:t>
            </a:r>
            <a:r>
              <a:rPr b="1" lang="en" sz="1100">
                <a:solidFill>
                  <a:srgbClr val="008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unique values &lt; -990000</a:t>
            </a:r>
            <a:r>
              <a:rPr b="1" lang="en" sz="11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in feature)) intersect (unique values in this feature)</a:t>
            </a:r>
            <a:endParaRPr b="1" sz="1100">
              <a:solidFill>
                <a:srgbClr val="008000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df_na_bin = </a:t>
            </a:r>
            <a:r>
              <a:rPr b="1" lang="en" sz="11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df with bin column = list_of_missing_values</a:t>
            </a:r>
            <a:endParaRPr b="1" sz="11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df_bin_interval = </a:t>
            </a:r>
            <a:r>
              <a:rPr b="1" lang="en" sz="11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df with bin column = the rest values, by </a:t>
            </a:r>
            <a:r>
              <a:rPr b="1" lang="en" sz="1100">
                <a:solidFill>
                  <a:srgbClr val="008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equal distance / frequency</a:t>
            </a:r>
            <a:endParaRPr b="1" sz="1100">
              <a:solidFill>
                <a:srgbClr val="008000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10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df_na_bin, df_bin_interval</a:t>
            </a:r>
            <a:endParaRPr b="1" sz="11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## init with 2 df, 1 for missing value bins, 1 for normal value bins</a:t>
            </a:r>
            <a:endParaRPr b="1" sz="11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df_na_bin , df_bin_interval = </a:t>
            </a:r>
            <a:r>
              <a:rPr b="1" lang="en" sz="110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.init_cont(sr_feature, sr_y)</a:t>
            </a:r>
            <a:endParaRPr b="1" sz="11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init_cat_bin( sr_feature, sr_y)</a:t>
            </a:r>
            <a:endParaRPr b="1" sz="11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(min_bin &lt; </a:t>
            </a:r>
            <a:r>
              <a:rPr b="1" lang="en" sz="110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(df_bin_interval) &lt; max_bin):</a:t>
            </a:r>
            <a:endParaRPr b="1" sz="11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1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no enough unique values, skip cutting</a:t>
            </a:r>
            <a:endParaRPr b="1" sz="11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11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start cutting</a:t>
            </a:r>
            <a:endParaRPr b="1" sz="11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df_bin_interval = </a:t>
            </a:r>
            <a:r>
              <a:rPr b="1" lang="en" sz="11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add columns ["bin_temp", "score", "max_score_if_cut", "keep_cutting"] for cutting</a:t>
            </a:r>
            <a:endParaRPr b="1" sz="11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keep_cutting = df_bin_interval.keep_cutting.</a:t>
            </a:r>
            <a:r>
              <a:rPr b="1" lang="en" sz="110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b="1" lang="en" sz="11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## all 1</a:t>
            </a:r>
            <a:endParaRPr b="1" sz="11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90" name="Google Shape;69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700" y="3430375"/>
            <a:ext cx="7416250" cy="1713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91" name="Google Shape;691;p74"/>
          <p:cNvSpPr/>
          <p:nvPr/>
        </p:nvSpPr>
        <p:spPr>
          <a:xfrm>
            <a:off x="4897325" y="3477325"/>
            <a:ext cx="647100" cy="1665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75"/>
          <p:cNvSpPr txBox="1"/>
          <p:nvPr>
            <p:ph type="title"/>
          </p:nvPr>
        </p:nvSpPr>
        <p:spPr>
          <a:xfrm>
            <a:off x="482689" y="235474"/>
            <a:ext cx="84258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050079"/>
                </a:solidFill>
              </a:rPr>
              <a:t>Week 4</a:t>
            </a:r>
            <a:r>
              <a:rPr b="1" lang="en" sz="1500">
                <a:solidFill>
                  <a:srgbClr val="050079"/>
                </a:solidFill>
              </a:rPr>
              <a:t>成果汇报</a:t>
            </a:r>
            <a:endParaRPr/>
          </a:p>
        </p:txBody>
      </p:sp>
      <p:sp>
        <p:nvSpPr>
          <p:cNvPr id="697" name="Google Shape;697;p75"/>
          <p:cNvSpPr txBox="1"/>
          <p:nvPr/>
        </p:nvSpPr>
        <p:spPr>
          <a:xfrm>
            <a:off x="2612600" y="235475"/>
            <a:ext cx="3507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rPr b="1" lang="en" sz="1500">
                <a:solidFill>
                  <a:srgbClr val="050079"/>
                </a:solidFill>
              </a:rPr>
              <a:t>Pseudo code：自上而下</a:t>
            </a:r>
            <a:endParaRPr b="1" sz="12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t/>
            </a:r>
            <a:endParaRPr b="1" sz="1500">
              <a:solidFill>
                <a:srgbClr val="050079"/>
              </a:solidFill>
            </a:endParaRPr>
          </a:p>
        </p:txBody>
      </p:sp>
      <p:sp>
        <p:nvSpPr>
          <p:cNvPr id="698" name="Google Shape;698;p75"/>
          <p:cNvSpPr/>
          <p:nvPr/>
        </p:nvSpPr>
        <p:spPr>
          <a:xfrm flipH="1" rot="10800000">
            <a:off x="482707" y="482235"/>
            <a:ext cx="8154600" cy="19800"/>
          </a:xfrm>
          <a:prstGeom prst="roundRect">
            <a:avLst>
              <a:gd fmla="val 50000" name="adj"/>
            </a:avLst>
          </a:prstGeom>
          <a:solidFill>
            <a:srgbClr val="5A8DF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75"/>
          <p:cNvSpPr txBox="1"/>
          <p:nvPr>
            <p:ph idx="12" type="sldNum"/>
          </p:nvPr>
        </p:nvSpPr>
        <p:spPr>
          <a:xfrm>
            <a:off x="8563960" y="4795211"/>
            <a:ext cx="95100" cy="1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0" name="Google Shape;700;p75"/>
          <p:cNvSpPr txBox="1"/>
          <p:nvPr/>
        </p:nvSpPr>
        <p:spPr>
          <a:xfrm>
            <a:off x="116900" y="560500"/>
            <a:ext cx="8742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01" name="Google Shape;701;p75"/>
          <p:cNvSpPr txBox="1"/>
          <p:nvPr/>
        </p:nvSpPr>
        <p:spPr>
          <a:xfrm>
            <a:off x="55200" y="443575"/>
            <a:ext cx="9009600" cy="45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b="1" lang="en" sz="11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start cutting</a:t>
            </a:r>
            <a:endParaRPr b="1" sz="11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df_bin_interval = </a:t>
            </a:r>
            <a:r>
              <a:rPr b="1" lang="en" sz="11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add columns ["bin_temp", "score", "max_score_if_cut", "keep_cutting"] for cutting</a:t>
            </a:r>
            <a:endParaRPr b="1" sz="11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keep_cutting = df_bin_interval.keep_cutting.</a:t>
            </a:r>
            <a:r>
              <a:rPr b="1" lang="en" sz="110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b="1" lang="en" sz="11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## all 1</a:t>
            </a:r>
            <a:endParaRPr b="1" sz="11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10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keep_cutting:</a:t>
            </a:r>
            <a:endParaRPr b="1" sz="11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10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bin_num_temp </a:t>
            </a:r>
            <a:r>
              <a:rPr b="1" lang="en" sz="11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lst_current_bins:</a:t>
            </a:r>
            <a:endParaRPr b="1" sz="11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en" sz="11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## only try cutting if this temp bin is labelled keep_cutting == 1</a:t>
            </a:r>
            <a:endParaRPr b="1" sz="11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en" sz="110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bin_num_temp has </a:t>
            </a:r>
            <a:r>
              <a:rPr b="1" lang="en" sz="11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"keep_cutting"</a:t>
            </a: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== </a:t>
            </a:r>
            <a:r>
              <a:rPr b="1" lang="en" sz="11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en" sz="11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"not set to 0 by lower methods"</a:t>
            </a: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):   </a:t>
            </a:r>
            <a:endParaRPr b="1" sz="11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b="1" lang="en" sz="11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cut_and_evaluate</a:t>
            </a: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" sz="110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df_bin_interval</a:t>
            </a: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" sz="110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bin_num_temp</a:t>
            </a: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1" sz="11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b="1" lang="en" sz="11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find best cut point and the best score</a:t>
            </a:r>
            <a:endParaRPr b="1" sz="11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best_cut_right, score = </a:t>
            </a:r>
            <a:r>
              <a:rPr b="1" lang="en" sz="110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.find_cut_point(df_bin_interval, bin_num_temp)</a:t>
            </a:r>
            <a:endParaRPr b="1" sz="11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decide_cut_iv_entropy = ( (method==</a:t>
            </a:r>
            <a:r>
              <a:rPr b="1" lang="en" sz="11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"iv"</a:t>
            </a: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method ==</a:t>
            </a:r>
            <a:r>
              <a:rPr b="1" lang="en" sz="11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"entropy"</a:t>
            </a: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en" sz="11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score &gt; old_score )</a:t>
            </a:r>
            <a:endParaRPr b="1" sz="11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decide_cut_chi2 = (method == </a:t>
            </a:r>
            <a:r>
              <a:rPr b="1" lang="en" sz="11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"chi"</a:t>
            </a: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score &gt; </a:t>
            </a:r>
            <a:r>
              <a:rPr b="1" lang="en" sz="110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.chimerge_threshold)</a:t>
            </a:r>
            <a:endParaRPr b="1" sz="11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b="1" lang="en" sz="110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decide_cut_iv_entropy </a:t>
            </a:r>
            <a:r>
              <a:rPr b="1" lang="en" sz="11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decide_cut_chi2 </a:t>
            </a:r>
            <a:r>
              <a:rPr b="1" lang="en" sz="11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or</a:t>
            </a: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force_cut:</a:t>
            </a:r>
            <a:endParaRPr b="1" sz="11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</a:t>
            </a:r>
            <a:r>
              <a:rPr b="1" lang="en" sz="11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## cut the current temp bin at the best cut_point</a:t>
            </a:r>
            <a:endParaRPr b="1" sz="11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</a:t>
            </a:r>
            <a:r>
              <a:rPr b="1" lang="en" sz="11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## into bin_num_temp*2+1 and bin_num_temp*2+2, eg 3 will be come 7 and 8</a:t>
            </a:r>
            <a:endParaRPr b="1" sz="11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b="1" lang="en" sz="110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11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</a:t>
            </a:r>
            <a:r>
              <a:rPr b="1" lang="en" sz="11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set the "keep_cutting" of this part of df_bin_interval to 0</a:t>
            </a:r>
            <a:endParaRPr b="1" sz="11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df_bin_interval.loc[df_bin_interval.bin_temp == bin_num_temp ,</a:t>
            </a:r>
            <a:r>
              <a:rPr b="1" lang="en" sz="11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"keep_cutting"</a:t>
            </a: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] = </a:t>
            </a:r>
            <a:r>
              <a:rPr b="1" lang="en" sz="11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endParaRPr b="1" sz="11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b="1" lang="en" sz="110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df_bin_interval</a:t>
            </a:r>
            <a:endParaRPr b="1" sz="11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df_bin_interval = </a:t>
            </a:r>
            <a:r>
              <a:rPr b="1" lang="en" sz="110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.cut_and_evaluate(df_bin_interval, bin_num_temp)</a:t>
            </a:r>
            <a:endParaRPr b="1" sz="11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11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keep_cutting = ( </a:t>
            </a:r>
            <a:r>
              <a:rPr b="1" lang="en" sz="11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"some keep_cutting is still 1"</a:t>
            </a: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10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"length &lt;= max_bin"</a:t>
            </a: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)</a:t>
            </a:r>
            <a:endParaRPr b="1" sz="11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700">
              <a:solidFill>
                <a:srgbClr val="0000FF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76"/>
          <p:cNvSpPr txBox="1"/>
          <p:nvPr>
            <p:ph type="title"/>
          </p:nvPr>
        </p:nvSpPr>
        <p:spPr>
          <a:xfrm>
            <a:off x="482689" y="235474"/>
            <a:ext cx="84258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050079"/>
                </a:solidFill>
              </a:rPr>
              <a:t>Week 14 </a:t>
            </a:r>
            <a:r>
              <a:rPr b="1" lang="en" sz="1500">
                <a:solidFill>
                  <a:srgbClr val="050079"/>
                </a:solidFill>
              </a:rPr>
              <a:t>成果汇报</a:t>
            </a:r>
            <a:endParaRPr/>
          </a:p>
        </p:txBody>
      </p:sp>
      <p:sp>
        <p:nvSpPr>
          <p:cNvPr id="707" name="Google Shape;707;p76"/>
          <p:cNvSpPr txBox="1"/>
          <p:nvPr/>
        </p:nvSpPr>
        <p:spPr>
          <a:xfrm>
            <a:off x="2612600" y="235475"/>
            <a:ext cx="35079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rPr b="1" lang="en" sz="1500">
                <a:solidFill>
                  <a:srgbClr val="050079"/>
                </a:solidFill>
              </a:rPr>
              <a:t>Pseudo code：自上而下</a:t>
            </a:r>
            <a:endParaRPr b="1" sz="12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t/>
            </a:r>
            <a:endParaRPr b="1" sz="1500">
              <a:solidFill>
                <a:srgbClr val="050079"/>
              </a:solidFill>
            </a:endParaRPr>
          </a:p>
        </p:txBody>
      </p:sp>
      <p:sp>
        <p:nvSpPr>
          <p:cNvPr id="708" name="Google Shape;708;p76"/>
          <p:cNvSpPr/>
          <p:nvPr/>
        </p:nvSpPr>
        <p:spPr>
          <a:xfrm flipH="1" rot="10800000">
            <a:off x="482707" y="482235"/>
            <a:ext cx="8154600" cy="19800"/>
          </a:xfrm>
          <a:prstGeom prst="roundRect">
            <a:avLst>
              <a:gd fmla="val 50000" name="adj"/>
            </a:avLst>
          </a:prstGeom>
          <a:solidFill>
            <a:srgbClr val="5A8DF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76"/>
          <p:cNvSpPr txBox="1"/>
          <p:nvPr>
            <p:ph idx="12" type="sldNum"/>
          </p:nvPr>
        </p:nvSpPr>
        <p:spPr>
          <a:xfrm>
            <a:off x="8563960" y="4795211"/>
            <a:ext cx="95100" cy="1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0" name="Google Shape;710;p76"/>
          <p:cNvSpPr txBox="1"/>
          <p:nvPr/>
        </p:nvSpPr>
        <p:spPr>
          <a:xfrm>
            <a:off x="116900" y="560500"/>
            <a:ext cx="8742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11" name="Google Shape;711;p76"/>
          <p:cNvSpPr txBox="1"/>
          <p:nvPr/>
        </p:nvSpPr>
        <p:spPr>
          <a:xfrm>
            <a:off x="55200" y="502025"/>
            <a:ext cx="9009600" cy="45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………… (cont.)</a:t>
            </a:r>
            <a:endParaRPr b="1" sz="11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b="1" lang="en" sz="12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" sz="120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b="1" lang="en" sz="12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(df_bin_interval) &gt; max_bin:</a:t>
            </a:r>
            <a:endParaRPr b="1" sz="12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" sz="12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## force cut the df, while the length &gt; than max_bin</a:t>
            </a:r>
            <a:endParaRPr b="1" sz="12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df_bin_interval = </a:t>
            </a:r>
            <a:r>
              <a:rPr b="1" lang="en" sz="120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1" lang="en" sz="12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.cut_and_evaluate(df_bin_interval, bin_num_temp, force_cut = </a:t>
            </a:r>
            <a:r>
              <a:rPr b="1" lang="en" sz="12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1" lang="en" sz="12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2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b="1" sz="12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df_bin_interval = </a:t>
            </a:r>
            <a:r>
              <a:rPr b="1" lang="en" sz="12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pandas groupby() to find bad, bad_rate, total, total_rate</a:t>
            </a:r>
            <a:endParaRPr b="1" sz="12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df_bin_interval = </a:t>
            </a:r>
            <a:r>
              <a:rPr b="1" lang="en" sz="12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post processing to find total rate</a:t>
            </a:r>
            <a:endParaRPr b="1" sz="12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" sz="12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force_mono:   </a:t>
            </a:r>
            <a:r>
              <a:rPr b="1" lang="en" sz="12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force monotone of bad rate</a:t>
            </a:r>
            <a:endParaRPr b="1" sz="12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df_bin_interval = </a:t>
            </a:r>
            <a:r>
              <a:rPr b="1" lang="en" sz="120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1" lang="en" sz="12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.force_monotone(df_bin_interval, force_mono = force_mono)</a:t>
            </a:r>
            <a:endParaRPr b="1" sz="12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b="1" sz="12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## final merge with NA bins</a:t>
            </a:r>
            <a:endParaRPr b="1" sz="12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df_bin_interval = pd.concat([df_bin_interval, df_na_bin], axis = </a:t>
            </a:r>
            <a:r>
              <a:rPr b="1" lang="en" sz="120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" sz="12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).reset_index(drop = </a:t>
            </a:r>
            <a:r>
              <a:rPr b="1" lang="en" sz="120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1" lang="en" sz="12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en" sz="12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</a:t>
            </a:r>
            <a:endParaRPr b="1" sz="12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2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## calculate woe and iv of each bin</a:t>
            </a:r>
            <a:endParaRPr b="1" sz="12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df_bin_interval = </a:t>
            </a:r>
            <a:r>
              <a:rPr b="1" lang="en" sz="1200">
                <a:solidFill>
                  <a:srgbClr val="00108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b="1" lang="en" sz="12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.calc_woe(df_bin_interval)</a:t>
            </a:r>
            <a:endParaRPr b="1" sz="12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df_bin_interval = </a:t>
            </a:r>
            <a:r>
              <a:rPr b="1" lang="en" sz="12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drop bins where total count == 0</a:t>
            </a:r>
            <a:endParaRPr b="1" sz="12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1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AF00DB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7"/>
          <p:cNvSpPr txBox="1"/>
          <p:nvPr>
            <p:ph type="title"/>
          </p:nvPr>
        </p:nvSpPr>
        <p:spPr>
          <a:xfrm>
            <a:off x="482689" y="235474"/>
            <a:ext cx="84258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050079"/>
                </a:solidFill>
              </a:rPr>
              <a:t>Week 14</a:t>
            </a:r>
            <a:endParaRPr/>
          </a:p>
        </p:txBody>
      </p:sp>
      <p:sp>
        <p:nvSpPr>
          <p:cNvPr id="717" name="Google Shape;717;p77"/>
          <p:cNvSpPr txBox="1"/>
          <p:nvPr/>
        </p:nvSpPr>
        <p:spPr>
          <a:xfrm>
            <a:off x="1659176" y="268925"/>
            <a:ext cx="54516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rPr b="1" lang="en" sz="1500">
                <a:solidFill>
                  <a:srgbClr val="050079"/>
                </a:solidFill>
              </a:rPr>
              <a:t>Links to files</a:t>
            </a:r>
            <a:endParaRPr b="1" sz="1500">
              <a:solidFill>
                <a:srgbClr val="050079"/>
              </a:solidFill>
            </a:endParaRPr>
          </a:p>
        </p:txBody>
      </p:sp>
      <p:sp>
        <p:nvSpPr>
          <p:cNvPr id="718" name="Google Shape;718;p77"/>
          <p:cNvSpPr/>
          <p:nvPr/>
        </p:nvSpPr>
        <p:spPr>
          <a:xfrm flipH="1" rot="10800000">
            <a:off x="494557" y="503060"/>
            <a:ext cx="8154600" cy="19800"/>
          </a:xfrm>
          <a:prstGeom prst="roundRect">
            <a:avLst>
              <a:gd fmla="val 50000" name="adj"/>
            </a:avLst>
          </a:prstGeom>
          <a:solidFill>
            <a:srgbClr val="5A8DF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77"/>
          <p:cNvSpPr txBox="1"/>
          <p:nvPr>
            <p:ph idx="12" type="sldNum"/>
          </p:nvPr>
        </p:nvSpPr>
        <p:spPr>
          <a:xfrm>
            <a:off x="8563960" y="4795211"/>
            <a:ext cx="95100" cy="1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720" name="Google Shape;720;p77"/>
          <p:cNvGraphicFramePr/>
          <p:nvPr/>
        </p:nvGraphicFramePr>
        <p:xfrm>
          <a:off x="91750" y="596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{3DAA8D6F-8F97-4FF8-8842-64F5EBA5AB79}</a:tableStyleId>
              </a:tblPr>
              <a:tblGrid>
                <a:gridCol w="1542250"/>
                <a:gridCol w="7380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Demo codes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sng">
                          <a:solidFill>
                            <a:schemeClr val="hlink"/>
                          </a:solidFill>
                          <a:hlinkClick r:id="rId3"/>
                        </a:rPr>
                        <a:t>https://colab.research.google.com/drive/1A7opKZoNe2wcHaBU5F0b0AzoE4Jf13Rt?usp=sharing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Performance testing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sng">
                          <a:solidFill>
                            <a:schemeClr val="hlink"/>
                          </a:solidFill>
                          <a:hlinkClick r:id="rId4"/>
                        </a:rPr>
                        <a:t>https://colab.research.google.com/drive/1EK2lf-y787VAyY05Wkci44bniGkphwAx?usp=sharing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Pseudo codes + step by step runs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sng">
                          <a:solidFill>
                            <a:schemeClr val="hlink"/>
                          </a:solidFill>
                          <a:hlinkClick r:id="rId5"/>
                        </a:rPr>
                        <a:t>https://colab.research.google.com/drive/1XPnFxt86ydVJv7p1hjZiEtW2-Wxmjy3y?usp=sharing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Zip file of Class in .py file and .ipynb notebooks 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sng">
                          <a:solidFill>
                            <a:schemeClr val="hlink"/>
                          </a:solidFill>
                          <a:hlinkClick r:id="rId6"/>
                        </a:rPr>
                        <a:t>https://drive.google.com/file/d/1IZLGClt1e6s6-uqDVdTnj01kBqNyMvZy/view?usp=sharing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full experiment outputs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sng">
                          <a:solidFill>
                            <a:schemeClr val="hlink"/>
                          </a:solidFill>
                          <a:hlinkClick r:id="rId7"/>
                        </a:rPr>
                        <a:t>https://drive.google.com/file/d/1bkhSBRX5pXdeyWx3DsuHdck4zap09At5/view?usp=sharing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Dataset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sng">
                          <a:solidFill>
                            <a:schemeClr val="hlink"/>
                          </a:solidFill>
                          <a:hlinkClick r:id="rId8"/>
                        </a:rPr>
                        <a:t>https://drive.google.com/drive/folders/1kJXregCKHTHrset803ymG93QxdXw-z9i?usp=sharing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Demo video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sng">
                          <a:solidFill>
                            <a:schemeClr val="hlink"/>
                          </a:solidFill>
                          <a:hlinkClick r:id="rId9"/>
                        </a:rPr>
                        <a:t>https://drive.google.com/drive/folders/1oV3KPLyNgGaODtCNYSJJuGg_XGyD1-2L?usp=sharing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/>
          <p:nvPr>
            <p:ph type="title"/>
          </p:nvPr>
        </p:nvSpPr>
        <p:spPr>
          <a:xfrm>
            <a:off x="533180" y="89320"/>
            <a:ext cx="8077800" cy="4224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28 Aug - 4 Sept, week 4</a:t>
            </a:r>
            <a:endParaRPr/>
          </a:p>
        </p:txBody>
      </p:sp>
      <p:sp>
        <p:nvSpPr>
          <p:cNvPr id="136" name="Google Shape;136;p24"/>
          <p:cNvSpPr txBox="1"/>
          <p:nvPr>
            <p:ph idx="12" type="sldNum"/>
          </p:nvPr>
        </p:nvSpPr>
        <p:spPr>
          <a:xfrm>
            <a:off x="6946731" y="4767262"/>
            <a:ext cx="2057400" cy="273900"/>
          </a:xfrm>
          <a:prstGeom prst="rect">
            <a:avLst/>
          </a:prstGeom>
        </p:spPr>
        <p:txBody>
          <a:bodyPr anchorCtr="0" anchor="ctr" bIns="19275" lIns="38575" spcFirstLastPara="1" rIns="38575" wrap="square" tIns="19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276000" y="587925"/>
            <a:ext cx="8077800" cy="4091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238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500"/>
              <a:buChar char="-"/>
            </a:pPr>
            <a:r>
              <a:t/>
            </a:r>
            <a:endParaRPr b="1" sz="15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78"/>
          <p:cNvSpPr txBox="1"/>
          <p:nvPr>
            <p:ph type="title"/>
          </p:nvPr>
        </p:nvSpPr>
        <p:spPr>
          <a:xfrm>
            <a:off x="482689" y="235474"/>
            <a:ext cx="84258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050079"/>
                </a:solidFill>
              </a:rPr>
              <a:t>Week 14 </a:t>
            </a:r>
            <a:r>
              <a:rPr b="1" lang="en" sz="1500">
                <a:solidFill>
                  <a:srgbClr val="050079"/>
                </a:solidFill>
              </a:rPr>
              <a:t>成果汇报</a:t>
            </a:r>
            <a:endParaRPr/>
          </a:p>
        </p:txBody>
      </p:sp>
      <p:sp>
        <p:nvSpPr>
          <p:cNvPr id="726" name="Google Shape;726;p78"/>
          <p:cNvSpPr txBox="1"/>
          <p:nvPr/>
        </p:nvSpPr>
        <p:spPr>
          <a:xfrm>
            <a:off x="274650" y="625250"/>
            <a:ext cx="8289300" cy="209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rPr b="1" lang="en" sz="1500">
                <a:solidFill>
                  <a:srgbClr val="050079"/>
                </a:solidFill>
              </a:rPr>
              <a:t>实验 + 手动分 OK</a:t>
            </a:r>
            <a:endParaRPr b="1" sz="1500">
              <a:solidFill>
                <a:srgbClr val="050079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rPr b="1" lang="en" sz="1500">
                <a:solidFill>
                  <a:srgbClr val="050079"/>
                </a:solidFill>
              </a:rPr>
              <a:t>每一次 目的 内容 + data 构成 + 对比 toad 单调性画图 OK</a:t>
            </a:r>
            <a:endParaRPr b="1" sz="1500">
              <a:solidFill>
                <a:srgbClr val="050079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rPr b="1" lang="en" sz="1500">
                <a:solidFill>
                  <a:srgbClr val="050079"/>
                </a:solidFill>
              </a:rPr>
              <a:t>经验 体会 - 精度（为什么慢） OK</a:t>
            </a:r>
            <a:endParaRPr b="1" sz="1500">
              <a:solidFill>
                <a:srgbClr val="050079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rPr b="1" lang="en" sz="1500">
                <a:solidFill>
                  <a:srgbClr val="050079"/>
                </a:solidFill>
              </a:rPr>
              <a:t>Tech detail 放后面 OK</a:t>
            </a:r>
            <a:endParaRPr b="1" sz="1500">
              <a:solidFill>
                <a:srgbClr val="050079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rPr b="1" lang="en" sz="1500">
                <a:solidFill>
                  <a:srgbClr val="050079"/>
                </a:solidFill>
              </a:rPr>
              <a:t>链接所有 OK</a:t>
            </a:r>
            <a:endParaRPr b="1" sz="1500">
              <a:solidFill>
                <a:srgbClr val="050079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t/>
            </a:r>
            <a:endParaRPr b="1" sz="1500">
              <a:solidFill>
                <a:srgbClr val="050079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rPr b="1" lang="en" sz="1500">
                <a:solidFill>
                  <a:srgbClr val="050079"/>
                </a:solidFill>
              </a:rPr>
              <a:t>默认不将精度， 就算nunique value 太少， min_sample（0-1）  也要满足（默认单独一箱）</a:t>
            </a:r>
            <a:endParaRPr b="1" sz="1500">
              <a:solidFill>
                <a:srgbClr val="050079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rPr b="1" lang="en" sz="1500">
                <a:solidFill>
                  <a:srgbClr val="050079"/>
                </a:solidFill>
              </a:rPr>
              <a:t>参数：strictly_min_sample  / </a:t>
            </a:r>
            <a:r>
              <a:rPr b="1" lang="en" sz="1500">
                <a:solidFill>
                  <a:srgbClr val="FF0000"/>
                </a:solidFill>
              </a:rPr>
              <a:t>skip_init_small_nunique / merge_small_unique_bin</a:t>
            </a:r>
            <a:endParaRPr b="1" sz="1500">
              <a:solidFill>
                <a:srgbClr val="FF0000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rPr b="1" lang="en" sz="1500">
                <a:solidFill>
                  <a:srgbClr val="050079"/>
                </a:solidFill>
              </a:rPr>
              <a:t>fit: 	n bins 改成 min_bin_size   OK</a:t>
            </a:r>
            <a:endParaRPr b="1" sz="1500">
              <a:solidFill>
                <a:srgbClr val="050079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rPr b="1" i="1" lang="en" sz="1350">
                <a:solidFill>
                  <a:srgbClr val="660099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Separate</a:t>
            </a:r>
            <a:r>
              <a:rPr b="1" lang="en" sz="1500">
                <a:solidFill>
                  <a:srgbClr val="050079"/>
                </a:solidFill>
              </a:rPr>
              <a:t> -- &gt; </a:t>
            </a:r>
            <a:r>
              <a:rPr b="1" lang="en" sz="12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merge_category  </a:t>
            </a:r>
            <a:r>
              <a:rPr b="1" lang="en" sz="1500">
                <a:solidFill>
                  <a:srgbClr val="050079"/>
                </a:solidFill>
              </a:rPr>
              <a:t>OK</a:t>
            </a:r>
            <a:endParaRPr b="1" sz="12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rPr b="1" lang="en" sz="12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Init_method = “step”  /  “quantile” </a:t>
            </a:r>
            <a:r>
              <a:rPr b="1" lang="en" sz="1500">
                <a:solidFill>
                  <a:srgbClr val="050079"/>
                </a:solidFill>
              </a:rPr>
              <a:t>OK</a:t>
            </a:r>
            <a:endParaRPr b="1" sz="12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rPr b="1" lang="en" sz="12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Force_mono = “mono” / “u_shape” / None </a:t>
            </a:r>
            <a:r>
              <a:rPr b="1" lang="en" sz="1500">
                <a:solidFill>
                  <a:srgbClr val="050079"/>
                </a:solidFill>
              </a:rPr>
              <a:t>OK</a:t>
            </a:r>
            <a:endParaRPr b="1" sz="1500">
              <a:solidFill>
                <a:srgbClr val="05007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rPr b="1" lang="en" sz="1200">
                <a:solidFill>
                  <a:srgbClr val="008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Feature_list 逻辑  </a:t>
            </a:r>
            <a:r>
              <a:rPr b="1" lang="en" sz="1500">
                <a:solidFill>
                  <a:srgbClr val="050079"/>
                </a:solidFill>
              </a:rPr>
              <a:t>OK</a:t>
            </a:r>
            <a:endParaRPr b="1" sz="1200">
              <a:solidFill>
                <a:srgbClr val="008000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rPr b="1" lang="en" sz="1200">
                <a:solidFill>
                  <a:srgbClr val="008000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transform() : </a:t>
            </a:r>
            <a:endParaRPr b="1" sz="1200">
              <a:solidFill>
                <a:srgbClr val="008000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1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feature_list </a:t>
            </a:r>
            <a:r>
              <a:rPr b="1" lang="en" sz="1500">
                <a:solidFill>
                  <a:srgbClr val="050079"/>
                </a:solidFill>
              </a:rPr>
              <a:t>OK</a:t>
            </a:r>
            <a:endParaRPr b="1" sz="11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1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exclude </a:t>
            </a:r>
            <a:r>
              <a:rPr b="1" lang="en" sz="1500">
                <a:solidFill>
                  <a:srgbClr val="050079"/>
                </a:solidFill>
              </a:rPr>
              <a:t>OK</a:t>
            </a:r>
            <a:endParaRPr b="1" sz="11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4318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 sz="110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 missing_values () </a:t>
            </a:r>
            <a:r>
              <a:rPr b="1" lang="en" sz="1500">
                <a:solidFill>
                  <a:srgbClr val="050079"/>
                </a:solidFill>
              </a:rPr>
              <a:t>OK</a:t>
            </a:r>
            <a:endParaRPr b="1" sz="130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t/>
            </a:r>
            <a:endParaRPr b="1" sz="1200">
              <a:solidFill>
                <a:srgbClr val="008000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t/>
            </a:r>
            <a:endParaRPr b="1" sz="1500">
              <a:solidFill>
                <a:srgbClr val="050079"/>
              </a:solidFill>
            </a:endParaRPr>
          </a:p>
        </p:txBody>
      </p:sp>
      <p:sp>
        <p:nvSpPr>
          <p:cNvPr id="727" name="Google Shape;727;p78"/>
          <p:cNvSpPr/>
          <p:nvPr/>
        </p:nvSpPr>
        <p:spPr>
          <a:xfrm flipH="1" rot="10800000">
            <a:off x="482707" y="482235"/>
            <a:ext cx="8154600" cy="19800"/>
          </a:xfrm>
          <a:prstGeom prst="roundRect">
            <a:avLst>
              <a:gd fmla="val 50000" name="adj"/>
            </a:avLst>
          </a:prstGeom>
          <a:solidFill>
            <a:srgbClr val="5A8DF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78"/>
          <p:cNvSpPr txBox="1"/>
          <p:nvPr>
            <p:ph idx="12" type="sldNum"/>
          </p:nvPr>
        </p:nvSpPr>
        <p:spPr>
          <a:xfrm>
            <a:off x="8563960" y="4795211"/>
            <a:ext cx="95100" cy="1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79"/>
          <p:cNvSpPr txBox="1"/>
          <p:nvPr>
            <p:ph type="title"/>
          </p:nvPr>
        </p:nvSpPr>
        <p:spPr>
          <a:xfrm>
            <a:off x="482689" y="235474"/>
            <a:ext cx="84258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800"/>
              <a:buFont typeface="Arial"/>
              <a:buNone/>
            </a:pPr>
            <a:r>
              <a:rPr b="1" lang="en" sz="1800">
                <a:solidFill>
                  <a:srgbClr val="050079"/>
                </a:solidFill>
              </a:rPr>
              <a:t>Week 14</a:t>
            </a:r>
            <a:endParaRPr/>
          </a:p>
        </p:txBody>
      </p:sp>
      <p:sp>
        <p:nvSpPr>
          <p:cNvPr id="734" name="Google Shape;734;p79"/>
          <p:cNvSpPr txBox="1"/>
          <p:nvPr/>
        </p:nvSpPr>
        <p:spPr>
          <a:xfrm>
            <a:off x="269100" y="594575"/>
            <a:ext cx="8606100" cy="4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500"/>
              <a:buFont typeface="Arial"/>
              <a:buNone/>
            </a:pPr>
            <a:r>
              <a:rPr b="1" lang="en" sz="1700">
                <a:solidFill>
                  <a:srgbClr val="050079"/>
                </a:solidFill>
              </a:rPr>
              <a:t>下一步改进方向</a:t>
            </a:r>
            <a:endParaRPr b="1" sz="1700">
              <a:solidFill>
                <a:srgbClr val="050079"/>
              </a:solidFill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700"/>
              <a:buAutoNum type="arabicPeriod"/>
            </a:pPr>
            <a:r>
              <a:rPr b="1" lang="en" sz="1700">
                <a:solidFill>
                  <a:srgbClr val="050079"/>
                </a:solidFill>
              </a:rPr>
              <a:t>在 init_cont() 中， 目前 -99xxxx 默认会识别成 missing value，有需要的话，设置一个参数选择是否识别</a:t>
            </a:r>
            <a:endParaRPr b="1" sz="1700">
              <a:solidFill>
                <a:srgbClr val="050079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50079"/>
              </a:solidFill>
            </a:endParaRPr>
          </a:p>
          <a:p>
            <a:pPr indent="-3365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0079"/>
              </a:buClr>
              <a:buSzPts val="1700"/>
              <a:buAutoNum type="arabicPeriod"/>
            </a:pPr>
            <a:r>
              <a:rPr b="1" lang="en" sz="1700">
                <a:solidFill>
                  <a:srgbClr val="050079"/>
                </a:solidFill>
              </a:rPr>
              <a:t>Gaussian ?</a:t>
            </a:r>
            <a:endParaRPr b="1" sz="1700">
              <a:solidFill>
                <a:srgbClr val="050079"/>
              </a:solidFill>
            </a:endParaRPr>
          </a:p>
        </p:txBody>
      </p:sp>
      <p:sp>
        <p:nvSpPr>
          <p:cNvPr id="735" name="Google Shape;735;p79"/>
          <p:cNvSpPr/>
          <p:nvPr/>
        </p:nvSpPr>
        <p:spPr>
          <a:xfrm flipH="1" rot="10800000">
            <a:off x="494557" y="503060"/>
            <a:ext cx="8154600" cy="19800"/>
          </a:xfrm>
          <a:prstGeom prst="roundRect">
            <a:avLst>
              <a:gd fmla="val 50000" name="adj"/>
            </a:avLst>
          </a:prstGeom>
          <a:solidFill>
            <a:srgbClr val="5A8DF0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79"/>
          <p:cNvSpPr txBox="1"/>
          <p:nvPr>
            <p:ph idx="12" type="sldNum"/>
          </p:nvPr>
        </p:nvSpPr>
        <p:spPr>
          <a:xfrm>
            <a:off x="8563960" y="4795211"/>
            <a:ext cx="95100" cy="1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533180" y="89320"/>
            <a:ext cx="8077800" cy="4224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28 Aug - 4 Sept, week 4</a:t>
            </a:r>
            <a:endParaRPr/>
          </a:p>
        </p:txBody>
      </p:sp>
      <p:sp>
        <p:nvSpPr>
          <p:cNvPr id="144" name="Google Shape;144;p25"/>
          <p:cNvSpPr txBox="1"/>
          <p:nvPr>
            <p:ph idx="12" type="sldNum"/>
          </p:nvPr>
        </p:nvSpPr>
        <p:spPr>
          <a:xfrm>
            <a:off x="6946731" y="4767262"/>
            <a:ext cx="2057400" cy="273900"/>
          </a:xfrm>
          <a:prstGeom prst="rect">
            <a:avLst/>
          </a:prstGeom>
        </p:spPr>
        <p:txBody>
          <a:bodyPr anchorCtr="0" anchor="ctr" bIns="19275" lIns="38575" spcFirstLastPara="1" rIns="38575" wrap="square" tIns="19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5" name="Google Shape;145;p25"/>
          <p:cNvSpPr txBox="1"/>
          <p:nvPr>
            <p:ph idx="1" type="body"/>
          </p:nvPr>
        </p:nvSpPr>
        <p:spPr>
          <a:xfrm>
            <a:off x="533100" y="607052"/>
            <a:ext cx="8077800" cy="36438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2 &amp; 4 Goodness of output  -- functions to generate evaluating DFs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b="0" l="0" r="0" t="6864"/>
          <a:stretch/>
        </p:blipFill>
        <p:spPr>
          <a:xfrm>
            <a:off x="1366850" y="933725"/>
            <a:ext cx="4719724" cy="22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725" y="3190525"/>
            <a:ext cx="6946649" cy="1850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533180" y="89320"/>
            <a:ext cx="8077800" cy="4224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28 Aug - 4 Sept, week 4</a:t>
            </a:r>
            <a:endParaRPr/>
          </a:p>
        </p:txBody>
      </p:sp>
      <p:sp>
        <p:nvSpPr>
          <p:cNvPr id="154" name="Google Shape;154;p26"/>
          <p:cNvSpPr txBox="1"/>
          <p:nvPr>
            <p:ph idx="12" type="sldNum"/>
          </p:nvPr>
        </p:nvSpPr>
        <p:spPr>
          <a:xfrm>
            <a:off x="6946731" y="4767262"/>
            <a:ext cx="2057400" cy="273900"/>
          </a:xfrm>
          <a:prstGeom prst="rect">
            <a:avLst/>
          </a:prstGeom>
        </p:spPr>
        <p:txBody>
          <a:bodyPr anchorCtr="0" anchor="ctr" bIns="19275" lIns="38575" spcFirstLastPara="1" rIns="38575" wrap="square" tIns="19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" name="Google Shape;155;p26"/>
          <p:cNvSpPr txBox="1"/>
          <p:nvPr>
            <p:ph idx="1" type="body"/>
          </p:nvPr>
        </p:nvSpPr>
        <p:spPr>
          <a:xfrm>
            <a:off x="533100" y="607050"/>
            <a:ext cx="8420400" cy="4347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2 &amp; 4: Goodness of output  -- functions to generate evaluating DFs (accept)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dk1"/>
                </a:solidFill>
              </a:rPr>
              <a:t>diy &lt; ds &lt; toad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Toad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DIY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DS scorecard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800" y="1037675"/>
            <a:ext cx="7090575" cy="12769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7" name="Google Shape;15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3553" y="2400923"/>
            <a:ext cx="6987222" cy="12769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8" name="Google Shape;15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30524" y="3764175"/>
            <a:ext cx="6953275" cy="12769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/>
          <p:nvPr>
            <p:ph type="title"/>
          </p:nvPr>
        </p:nvSpPr>
        <p:spPr>
          <a:xfrm>
            <a:off x="533180" y="89320"/>
            <a:ext cx="8077800" cy="422400"/>
          </a:xfrm>
          <a:prstGeom prst="rect">
            <a:avLst/>
          </a:prstGeom>
        </p:spPr>
        <p:txBody>
          <a:bodyPr anchorCtr="0" anchor="b" bIns="51425" lIns="51425" spcFirstLastPara="1" rIns="51425" wrap="square" tIns="5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28 Aug - 4 Sept, week 4</a:t>
            </a:r>
            <a:endParaRPr/>
          </a:p>
        </p:txBody>
      </p:sp>
      <p:sp>
        <p:nvSpPr>
          <p:cNvPr id="165" name="Google Shape;165;p27"/>
          <p:cNvSpPr txBox="1"/>
          <p:nvPr>
            <p:ph idx="12" type="sldNum"/>
          </p:nvPr>
        </p:nvSpPr>
        <p:spPr>
          <a:xfrm>
            <a:off x="6946731" y="4767262"/>
            <a:ext cx="2057400" cy="273900"/>
          </a:xfrm>
          <a:prstGeom prst="rect">
            <a:avLst/>
          </a:prstGeom>
        </p:spPr>
        <p:txBody>
          <a:bodyPr anchorCtr="0" anchor="ctr" bIns="19275" lIns="38575" spcFirstLastPara="1" rIns="38575" wrap="square" tIns="19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199725" y="607050"/>
            <a:ext cx="8630100" cy="4327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2 &amp; 4: Goodness of output  -- functions to generate evaluating DFs  (GPS 1M - run 1)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Toad &lt; diy &lt; ds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Toad: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DIY: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/>
              <a:t>DS scorecard:</a:t>
            </a:r>
            <a:endParaRPr b="1"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67" name="Google Shape;1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575" y="1077650"/>
            <a:ext cx="7105551" cy="10915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8" name="Google Shape;16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8575" y="2305050"/>
            <a:ext cx="7229655" cy="10915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9" name="Google Shape;16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6699" y="3620125"/>
            <a:ext cx="7289301" cy="11471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